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446" r:id="rId6"/>
    <p:sldId id="438" r:id="rId7"/>
    <p:sldId id="458" r:id="rId8"/>
    <p:sldId id="472" r:id="rId9"/>
    <p:sldId id="459" r:id="rId10"/>
    <p:sldId id="460" r:id="rId11"/>
    <p:sldId id="461" r:id="rId12"/>
    <p:sldId id="462" r:id="rId13"/>
    <p:sldId id="463" r:id="rId14"/>
    <p:sldId id="464" r:id="rId15"/>
    <p:sldId id="466" r:id="rId16"/>
    <p:sldId id="467" r:id="rId17"/>
    <p:sldId id="468" r:id="rId18"/>
    <p:sldId id="470" r:id="rId19"/>
    <p:sldId id="469" r:id="rId20"/>
    <p:sldId id="471" r:id="rId21"/>
  </p:sldIdLst>
  <p:sldSz cx="24384000" cy="13716000"/>
  <p:notesSz cx="6858000" cy="9144000"/>
  <p:embeddedFontLst>
    <p:embeddedFont>
      <p:font typeface="DM Sans"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4FF"/>
    <a:srgbClr val="126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909FC-B918-753F-41F6-4ECEAFC0AFD5}" v="335" dt="2024-08-24T08:37:11.064"/>
    <p1510:client id="{904B08AD-D859-F36E-0719-BD9BDDF1839C}" v="1239" dt="2024-08-25T19:25:01.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mailto:info@secureelements.co.u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19" Type="http://schemas.openxmlformats.org/officeDocument/2006/relationships/image" Target="../media/image21.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11F"/>
        </a:solidFill>
        <a:effectLst/>
      </p:bgPr>
    </p:bg>
    <p:spTree>
      <p:nvGrpSpPr>
        <p:cNvPr id="1" name=""/>
        <p:cNvGrpSpPr/>
        <p:nvPr/>
      </p:nvGrpSpPr>
      <p:grpSpPr>
        <a:xfrm>
          <a:off x="0" y="0"/>
          <a:ext cx="0" cy="0"/>
          <a:chOff x="0" y="0"/>
          <a:chExt cx="0" cy="0"/>
        </a:xfrm>
      </p:grpSpPr>
      <p:sp>
        <p:nvSpPr>
          <p:cNvPr id="3" name="Freeform 3"/>
          <p:cNvSpPr/>
          <p:nvPr/>
        </p:nvSpPr>
        <p:spPr>
          <a:xfrm>
            <a:off x="7624618" y="9499600"/>
            <a:ext cx="8382000" cy="1673472"/>
          </a:xfrm>
          <a:custGeom>
            <a:avLst/>
            <a:gdLst/>
            <a:ahLst/>
            <a:cxnLst/>
            <a:rect l="l" t="t" r="r" b="b"/>
            <a:pathLst>
              <a:path w="9439561" h="1854203">
                <a:moveTo>
                  <a:pt x="0" y="0"/>
                </a:moveTo>
                <a:lnTo>
                  <a:pt x="9439561" y="0"/>
                </a:lnTo>
                <a:lnTo>
                  <a:pt x="9439561" y="1854203"/>
                </a:lnTo>
                <a:lnTo>
                  <a:pt x="0" y="1854203"/>
                </a:lnTo>
                <a:lnTo>
                  <a:pt x="0" y="0"/>
                </a:lnTo>
                <a:close/>
              </a:path>
            </a:pathLst>
          </a:custGeom>
          <a:blipFill>
            <a:blip r:embed="rId2"/>
            <a:stretch>
              <a:fillRect t="-461" b="-461"/>
            </a:stretch>
          </a:blipFill>
        </p:spPr>
        <p:txBody>
          <a:bodyPr/>
          <a:lstStyle/>
          <a:p>
            <a:endParaRPr lang="en-GB"/>
          </a:p>
        </p:txBody>
      </p:sp>
      <p:sp>
        <p:nvSpPr>
          <p:cNvPr id="4" name="TextBox 4"/>
          <p:cNvSpPr txBox="1"/>
          <p:nvPr/>
        </p:nvSpPr>
        <p:spPr>
          <a:xfrm>
            <a:off x="23266403" y="12770682"/>
            <a:ext cx="119424" cy="454642"/>
          </a:xfrm>
          <a:prstGeom prst="rect">
            <a:avLst/>
          </a:prstGeom>
        </p:spPr>
        <p:txBody>
          <a:bodyPr lIns="0" tIns="0" rIns="0" bIns="0" rtlCol="0" anchor="t">
            <a:spAutoFit/>
          </a:bodyPr>
          <a:lstStyle/>
          <a:p>
            <a:pPr algn="l">
              <a:lnSpc>
                <a:spcPts val="3816"/>
              </a:lnSpc>
            </a:pPr>
            <a:r>
              <a:rPr lang="en-US" sz="2725">
                <a:solidFill>
                  <a:srgbClr val="FFFFFF"/>
                </a:solidFill>
                <a:latin typeface="DM Sans"/>
              </a:rPr>
              <a:t>1</a:t>
            </a:r>
          </a:p>
        </p:txBody>
      </p:sp>
      <p:sp>
        <p:nvSpPr>
          <p:cNvPr id="5" name="TextBox 5">
            <a:extLst>
              <a:ext uri="{FF2B5EF4-FFF2-40B4-BE49-F238E27FC236}">
                <a16:creationId xmlns:a16="http://schemas.microsoft.com/office/drawing/2014/main" id="{336198EC-A0F1-633F-0588-FBA20EA39424}"/>
              </a:ext>
            </a:extLst>
          </p:cNvPr>
          <p:cNvSpPr txBox="1"/>
          <p:nvPr/>
        </p:nvSpPr>
        <p:spPr>
          <a:xfrm>
            <a:off x="7620000" y="11499272"/>
            <a:ext cx="9448800" cy="790537"/>
          </a:xfrm>
          <a:prstGeom prst="rect">
            <a:avLst/>
          </a:prstGeom>
        </p:spPr>
        <p:txBody>
          <a:bodyPr wrap="square" lIns="0" tIns="0" rIns="0" bIns="0" rtlCol="0" anchor="t">
            <a:spAutoFit/>
          </a:bodyPr>
          <a:lstStyle/>
          <a:p>
            <a:pPr algn="just">
              <a:lnSpc>
                <a:spcPts val="6999"/>
              </a:lnSpc>
            </a:pPr>
            <a:r>
              <a:rPr lang="en-US" sz="3200" dirty="0">
                <a:solidFill>
                  <a:schemeClr val="bg1"/>
                </a:solidFill>
                <a:latin typeface="DM Sans"/>
              </a:rPr>
              <a:t>An Automotive Cybersecurity Software Company</a:t>
            </a:r>
          </a:p>
        </p:txBody>
      </p:sp>
      <p:sp>
        <p:nvSpPr>
          <p:cNvPr id="7" name="TextBox 6">
            <a:extLst>
              <a:ext uri="{FF2B5EF4-FFF2-40B4-BE49-F238E27FC236}">
                <a16:creationId xmlns:a16="http://schemas.microsoft.com/office/drawing/2014/main" id="{12061866-8B1B-8DCA-82B5-BA5EB093D45C}"/>
              </a:ext>
            </a:extLst>
          </p:cNvPr>
          <p:cNvSpPr txBox="1"/>
          <p:nvPr/>
        </p:nvSpPr>
        <p:spPr>
          <a:xfrm>
            <a:off x="2815313" y="3439499"/>
            <a:ext cx="1907789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bg1"/>
                </a:solidFill>
              </a:rPr>
              <a:t>Application of GenAI LLMs for Threat Scenario Generation for TARA Assessments</a:t>
            </a:r>
            <a:endParaRPr lang="en-US">
              <a:solidFill>
                <a:schemeClr val="bg1"/>
              </a:solidFill>
            </a:endParaRPr>
          </a:p>
        </p:txBody>
      </p:sp>
      <p:sp>
        <p:nvSpPr>
          <p:cNvPr id="8" name="TextBox 7">
            <a:extLst>
              <a:ext uri="{FF2B5EF4-FFF2-40B4-BE49-F238E27FC236}">
                <a16:creationId xmlns:a16="http://schemas.microsoft.com/office/drawing/2014/main" id="{D0F0C5A8-FAA6-BDA4-AE3A-7507E3D9E12D}"/>
              </a:ext>
            </a:extLst>
          </p:cNvPr>
          <p:cNvSpPr txBox="1"/>
          <p:nvPr/>
        </p:nvSpPr>
        <p:spPr>
          <a:xfrm>
            <a:off x="7853833" y="7182106"/>
            <a:ext cx="81127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solidFill>
                  <a:schemeClr val="bg1"/>
                </a:solidFill>
                <a:ea typeface="Calibri"/>
                <a:cs typeface="Calibri"/>
              </a:rPr>
              <a:t>Saket Mohan</a:t>
            </a:r>
            <a:endParaRPr lang="en-US"/>
          </a:p>
          <a:p>
            <a:pPr algn="ctr"/>
            <a:r>
              <a:rPr lang="en-US" sz="3600" dirty="0">
                <a:solidFill>
                  <a:schemeClr val="bg1"/>
                </a:solidFill>
                <a:ea typeface="Calibri"/>
                <a:cs typeface="Calibri"/>
              </a:rPr>
              <a:t>Founder/CEO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Mitigation Techniques</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pic>
        <p:nvPicPr>
          <p:cNvPr id="3" name="Picture 2" descr="A diagram of a vector model&#10;&#10;Description automatically generated">
            <a:extLst>
              <a:ext uri="{FF2B5EF4-FFF2-40B4-BE49-F238E27FC236}">
                <a16:creationId xmlns:a16="http://schemas.microsoft.com/office/drawing/2014/main" id="{37CB8F7C-7EF6-1A67-1D87-D4E352905B26}"/>
              </a:ext>
            </a:extLst>
          </p:cNvPr>
          <p:cNvPicPr>
            <a:picLocks noChangeAspect="1"/>
          </p:cNvPicPr>
          <p:nvPr/>
        </p:nvPicPr>
        <p:blipFill>
          <a:blip r:embed="rId4"/>
          <a:stretch>
            <a:fillRect/>
          </a:stretch>
        </p:blipFill>
        <p:spPr>
          <a:xfrm>
            <a:off x="3702367" y="4232592"/>
            <a:ext cx="17762220" cy="8684895"/>
          </a:xfrm>
          <a:prstGeom prst="rect">
            <a:avLst/>
          </a:prstGeom>
        </p:spPr>
      </p:pic>
    </p:spTree>
    <p:extLst>
      <p:ext uri="{BB962C8B-B14F-4D97-AF65-F5344CB8AC3E}">
        <p14:creationId xmlns:p14="http://schemas.microsoft.com/office/powerpoint/2010/main" val="2561030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dirty="0"/>
              <a:t>Overview of TARA (Threat Assessment and Risk Analysis)</a:t>
            </a:r>
            <a:endParaRPr lang="en-GB" dirty="0">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Validation and Assessment</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pic>
        <p:nvPicPr>
          <p:cNvPr id="5" name="Picture 4" descr="A table with text on it&#10;&#10;Description automatically generated">
            <a:extLst>
              <a:ext uri="{FF2B5EF4-FFF2-40B4-BE49-F238E27FC236}">
                <a16:creationId xmlns:a16="http://schemas.microsoft.com/office/drawing/2014/main" id="{47811D17-C79A-F735-584A-41F094D4CA99}"/>
              </a:ext>
            </a:extLst>
          </p:cNvPr>
          <p:cNvPicPr>
            <a:picLocks noChangeAspect="1"/>
          </p:cNvPicPr>
          <p:nvPr/>
        </p:nvPicPr>
        <p:blipFill>
          <a:blip r:embed="rId4"/>
          <a:stretch>
            <a:fillRect/>
          </a:stretch>
        </p:blipFill>
        <p:spPr>
          <a:xfrm>
            <a:off x="859247" y="4642713"/>
            <a:ext cx="12000531" cy="7609667"/>
          </a:xfrm>
          <a:prstGeom prst="rect">
            <a:avLst/>
          </a:prstGeom>
        </p:spPr>
      </p:pic>
      <p:sp>
        <p:nvSpPr>
          <p:cNvPr id="6" name="TextBox 5">
            <a:extLst>
              <a:ext uri="{FF2B5EF4-FFF2-40B4-BE49-F238E27FC236}">
                <a16:creationId xmlns:a16="http://schemas.microsoft.com/office/drawing/2014/main" id="{FE738478-93B5-6FF9-9D16-F59F23C575CB}"/>
              </a:ext>
            </a:extLst>
          </p:cNvPr>
          <p:cNvSpPr txBox="1"/>
          <p:nvPr/>
        </p:nvSpPr>
        <p:spPr>
          <a:xfrm>
            <a:off x="14323465" y="4784519"/>
            <a:ext cx="9117668"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6000" dirty="0">
                <a:ea typeface="Calibri"/>
                <a:cs typeface="Calibri"/>
              </a:rPr>
              <a:t>Map the UNECE 155 mitigation techniques to those generated by LLMs to validate both the threat scenarios and corresponding mitigation strategies</a:t>
            </a:r>
          </a:p>
        </p:txBody>
      </p:sp>
    </p:spTree>
    <p:extLst>
      <p:ext uri="{BB962C8B-B14F-4D97-AF65-F5344CB8AC3E}">
        <p14:creationId xmlns:p14="http://schemas.microsoft.com/office/powerpoint/2010/main" val="149100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Key Findings</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95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How the methodology enhances the comprehensiveness of TARA</a:t>
            </a:r>
            <a:endParaRPr lang="en-US" dirty="0">
              <a:ea typeface="Calibri"/>
              <a:cs typeface="Calibri"/>
            </a:endParaRPr>
          </a:p>
          <a:p>
            <a:pPr marL="571500" indent="-571500">
              <a:buFont typeface="Arial"/>
              <a:buChar char="•"/>
            </a:pPr>
            <a:r>
              <a:rPr lang="en-US" sz="3600" dirty="0">
                <a:ea typeface="Calibri"/>
                <a:cs typeface="Calibri"/>
              </a:rPr>
              <a:t>The application of LLMs in Threat Assessment and Risk Analysis (TARA) significantly enhances the comprehensiveness of threat identification. By leveraging AI, the methodology can dynamically generate and analyze a broader spectrum of potential threats, including those that may not have been previously considered.</a:t>
            </a:r>
          </a:p>
          <a:p>
            <a:pPr marL="571500" indent="-571500">
              <a:buFont typeface="Arial"/>
              <a:buChar char="•"/>
            </a:pPr>
            <a:r>
              <a:rPr lang="en-US" sz="3600" dirty="0">
                <a:ea typeface="Calibri"/>
                <a:cs typeface="Calibri"/>
              </a:rPr>
              <a:t>This approach allows for a more thorough exploration of vulnerabilities and potential attack vectors, leading to a more robust risk management strategy.</a:t>
            </a:r>
            <a:endParaRPr lang="en-US" sz="3600" dirty="0"/>
          </a:p>
          <a:p>
            <a:pPr marL="571500" indent="-571500">
              <a:buFont typeface="Arial"/>
              <a:buChar char="•"/>
            </a:pPr>
            <a:endParaRPr lang="en-US" sz="4400" dirty="0">
              <a:ea typeface="Calibri"/>
              <a:cs typeface="Calibri"/>
            </a:endParaRPr>
          </a:p>
          <a:p>
            <a:r>
              <a:rPr lang="en-US" sz="4400" dirty="0">
                <a:ea typeface="Calibri"/>
                <a:cs typeface="Calibri"/>
              </a:rPr>
              <a:t>Benefits of incorporating dynamic threat scenarios</a:t>
            </a:r>
            <a:endParaRPr lang="en-US" dirty="0">
              <a:ea typeface="Calibri"/>
              <a:cs typeface="Calibri"/>
            </a:endParaRPr>
          </a:p>
          <a:p>
            <a:pPr marL="571500" indent="-571500">
              <a:buFont typeface="Arial"/>
              <a:buChar char="•"/>
            </a:pPr>
            <a:r>
              <a:rPr lang="en-US" sz="3600" dirty="0">
                <a:ea typeface="Calibri"/>
                <a:cs typeface="Calibri"/>
              </a:rPr>
              <a:t>Incorporating dynamic and contextual threat scenarios generated by LLMs offers a more adaptable and responsive approach to cybersecurity. These AI-driven scenarios can be continuously updated to reflect the latest trends in cyber threats, ensuring that the TARA process remains relevant and effective.</a:t>
            </a:r>
          </a:p>
          <a:p>
            <a:pPr marL="571500" indent="-571500">
              <a:buFont typeface="Arial"/>
              <a:buChar char="•"/>
            </a:pPr>
            <a:r>
              <a:rPr lang="en-US" sz="3600" dirty="0">
                <a:ea typeface="Calibri"/>
                <a:cs typeface="Calibri"/>
              </a:rPr>
              <a:t>This adaptability helps organizations stay ahead of emerging threats, improving the overall security posture of software-defined vehicles.</a:t>
            </a:r>
            <a:endParaRPr lang="en-US" sz="3600" dirty="0"/>
          </a:p>
          <a:p>
            <a:pPr marL="571500" indent="-571500">
              <a:buFont typeface="Arial"/>
              <a:buChar char="•"/>
            </a:pPr>
            <a:endParaRPr lang="en-US" sz="4400" dirty="0">
              <a:ea typeface="Calibri"/>
              <a:cs typeface="Calibri"/>
            </a:endParaRPr>
          </a:p>
          <a:p>
            <a:r>
              <a:rPr lang="en-US" sz="4400" dirty="0">
                <a:ea typeface="Calibri"/>
                <a:cs typeface="Calibri"/>
              </a:rPr>
              <a:t>Impact on Cybersecurity for Software-Defined Vehicles</a:t>
            </a:r>
            <a:endParaRPr lang="en-US" dirty="0"/>
          </a:p>
          <a:p>
            <a:pPr marL="571500" indent="-571500">
              <a:buFont typeface="Arial"/>
              <a:buChar char="•"/>
            </a:pPr>
            <a:r>
              <a:rPr lang="en-US" sz="3600" dirty="0">
                <a:ea typeface="Calibri"/>
                <a:cs typeface="Calibri"/>
              </a:rPr>
              <a:t>Improved Resilience and Security</a:t>
            </a:r>
          </a:p>
        </p:txBody>
      </p:sp>
    </p:spTree>
    <p:extLst>
      <p:ext uri="{BB962C8B-B14F-4D97-AF65-F5344CB8AC3E}">
        <p14:creationId xmlns:p14="http://schemas.microsoft.com/office/powerpoint/2010/main" val="334016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ea typeface="+mn-lt"/>
                <a:cs typeface="+mn-lt"/>
              </a:rPr>
              <a:t>Case Study</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5"/>
            <a:stretch>
              <a:fillRect t="-592" r="-362265" b="-592"/>
            </a:stretch>
          </a:blipFill>
        </p:spPr>
        <p:txBody>
          <a:bodyPr/>
          <a:lstStyle/>
          <a:p>
            <a:endParaRPr lang="en-GB" sz="3600"/>
          </a:p>
        </p:txBody>
      </p:sp>
      <p:pic>
        <p:nvPicPr>
          <p:cNvPr id="4" name="VIDEO-2024-08-25-20-17-23">
            <a:hlinkClick r:id="" action="ppaction://media"/>
            <a:extLst>
              <a:ext uri="{FF2B5EF4-FFF2-40B4-BE49-F238E27FC236}">
                <a16:creationId xmlns:a16="http://schemas.microsoft.com/office/drawing/2014/main" id="{71463F10-3F12-5FCA-77A4-164CF19318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82850" y="2428240"/>
            <a:ext cx="19416713" cy="10972800"/>
          </a:xfrm>
          <a:prstGeom prst="rect">
            <a:avLst/>
          </a:prstGeom>
        </p:spPr>
      </p:pic>
    </p:spTree>
    <p:extLst>
      <p:ext uri="{BB962C8B-B14F-4D97-AF65-F5344CB8AC3E}">
        <p14:creationId xmlns:p14="http://schemas.microsoft.com/office/powerpoint/2010/main" val="34660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ea typeface="+mn-lt"/>
                <a:cs typeface="+mn-lt"/>
              </a:rPr>
              <a:t>Challenges and Considerations</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9140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Challenges in the Implementation of </a:t>
            </a:r>
            <a:r>
              <a:rPr lang="en-US" sz="4400" dirty="0" err="1">
                <a:ea typeface="Calibri"/>
                <a:cs typeface="Calibri"/>
              </a:rPr>
              <a:t>GenAI</a:t>
            </a:r>
            <a:r>
              <a:rPr lang="en-US" sz="4400" dirty="0">
                <a:ea typeface="Calibri"/>
                <a:cs typeface="Calibri"/>
              </a:rPr>
              <a:t> LLMs for TARA:</a:t>
            </a:r>
            <a:endParaRPr lang="en-US" dirty="0">
              <a:ea typeface="Calibri"/>
              <a:cs typeface="Calibri"/>
            </a:endParaRPr>
          </a:p>
          <a:p>
            <a:endParaRPr lang="en-US" sz="4400" dirty="0">
              <a:ea typeface="Calibri"/>
              <a:cs typeface="Calibri"/>
            </a:endParaRPr>
          </a:p>
          <a:p>
            <a:pPr marL="571500" indent="-571500">
              <a:buFont typeface="Arial"/>
              <a:buChar char="•"/>
            </a:pPr>
            <a:r>
              <a:rPr lang="en-US" sz="3600">
                <a:ea typeface="Calibri"/>
                <a:cs typeface="Calibri"/>
              </a:rPr>
              <a:t>Complexity of integrating AI-driven models into existing cybersecurity frameworks.</a:t>
            </a:r>
          </a:p>
          <a:p>
            <a:pPr marL="571500" indent="-571500">
              <a:buFont typeface="Arial"/>
              <a:buChar char="•"/>
            </a:pPr>
            <a:r>
              <a:rPr lang="en-US" sz="3600">
                <a:ea typeface="Calibri"/>
                <a:cs typeface="Calibri"/>
              </a:rPr>
              <a:t>Need for substantial computational resources.</a:t>
            </a:r>
          </a:p>
          <a:p>
            <a:pPr marL="571500" indent="-571500">
              <a:buFont typeface="Arial"/>
              <a:buChar char="•"/>
            </a:pPr>
            <a:r>
              <a:rPr lang="en-US" sz="3600">
                <a:ea typeface="Calibri"/>
                <a:cs typeface="Calibri"/>
              </a:rPr>
              <a:t>Ensuring accuracy and relevance of generated threat scenarios.</a:t>
            </a:r>
          </a:p>
          <a:p>
            <a:pPr marL="571500" indent="-571500">
              <a:buFont typeface="Arial"/>
              <a:buChar char="•"/>
            </a:pPr>
            <a:r>
              <a:rPr lang="en-US" sz="3600">
                <a:ea typeface="Calibri"/>
                <a:cs typeface="Calibri"/>
              </a:rPr>
              <a:t>Data privacy and security concerns related to large datasets used for training.</a:t>
            </a:r>
          </a:p>
          <a:p>
            <a:endParaRPr lang="en-US" sz="4400" dirty="0">
              <a:ea typeface="Calibri"/>
              <a:cs typeface="Calibri"/>
            </a:endParaRPr>
          </a:p>
          <a:p>
            <a:r>
              <a:rPr lang="en-US" sz="4400" dirty="0">
                <a:ea typeface="Calibri"/>
                <a:cs typeface="Calibri"/>
              </a:rPr>
              <a:t>Considerations for Organizations Looking to Adopt This Approach:</a:t>
            </a:r>
            <a:endParaRPr lang="en-US" dirty="0">
              <a:ea typeface="Calibri"/>
              <a:cs typeface="Calibri"/>
            </a:endParaRPr>
          </a:p>
          <a:p>
            <a:endParaRPr lang="en-US" sz="4400" dirty="0">
              <a:ea typeface="Calibri"/>
              <a:cs typeface="Calibri"/>
            </a:endParaRPr>
          </a:p>
          <a:p>
            <a:pPr marL="571500" indent="-571500">
              <a:buFont typeface="Arial"/>
              <a:buChar char="•"/>
            </a:pPr>
            <a:r>
              <a:rPr lang="en-US" sz="3600">
                <a:ea typeface="Calibri"/>
                <a:cs typeface="Calibri"/>
              </a:rPr>
              <a:t>Evaluating the cost-benefit ratio to justify the investment.</a:t>
            </a:r>
          </a:p>
          <a:p>
            <a:pPr marL="571500" indent="-571500">
              <a:buFont typeface="Arial"/>
              <a:buChar char="•"/>
            </a:pPr>
            <a:r>
              <a:rPr lang="en-US" sz="3600">
                <a:ea typeface="Calibri"/>
                <a:cs typeface="Calibri"/>
              </a:rPr>
              <a:t>Need for skilled personnel to manage and interpret AI-driven outputs.</a:t>
            </a:r>
          </a:p>
          <a:p>
            <a:pPr marL="571500" indent="-571500">
              <a:buFont typeface="Arial"/>
              <a:buChar char="•"/>
            </a:pPr>
            <a:r>
              <a:rPr lang="en-US" sz="3600">
                <a:ea typeface="Calibri"/>
                <a:cs typeface="Calibri"/>
              </a:rPr>
              <a:t>Ensuring long-term sustainability of AI models amidst evolving cyber threats.</a:t>
            </a:r>
          </a:p>
          <a:p>
            <a:pPr marL="571500" indent="-571500">
              <a:buFont typeface="Arial"/>
              <a:buChar char="•"/>
            </a:pPr>
            <a:r>
              <a:rPr lang="en-US" sz="3600">
                <a:ea typeface="Calibri"/>
                <a:cs typeface="Calibri"/>
              </a:rPr>
              <a:t>Developing strategies to integrate these tools into existing cybersecurity practices effectively.</a:t>
            </a:r>
          </a:p>
          <a:p>
            <a:endParaRPr lang="en-US" sz="4400" dirty="0">
              <a:ea typeface="Calibri"/>
              <a:cs typeface="Calibri"/>
            </a:endParaRPr>
          </a:p>
          <a:p>
            <a:pPr marL="285750" indent="-285750">
              <a:buFont typeface="Arial"/>
              <a:buChar char="•"/>
            </a:pPr>
            <a:endParaRPr lang="en-US" sz="3600" dirty="0">
              <a:ea typeface="Calibri"/>
              <a:cs typeface="Calibri"/>
            </a:endParaRPr>
          </a:p>
        </p:txBody>
      </p:sp>
    </p:spTree>
    <p:extLst>
      <p:ext uri="{BB962C8B-B14F-4D97-AF65-F5344CB8AC3E}">
        <p14:creationId xmlns:p14="http://schemas.microsoft.com/office/powerpoint/2010/main" val="629696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ea typeface="+mn-lt"/>
                <a:cs typeface="+mn-lt"/>
              </a:rPr>
              <a:t>Future Directions</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877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400" dirty="0">
                <a:ea typeface="Calibri"/>
                <a:cs typeface="Calibri"/>
              </a:rPr>
              <a:t>Possible enhancements to the LLM-driven approach</a:t>
            </a:r>
            <a:endParaRPr lang="en-US" dirty="0">
              <a:ea typeface="Calibri"/>
              <a:cs typeface="Calibri"/>
            </a:endParaRPr>
          </a:p>
          <a:p>
            <a:pPr marL="1028700" indent="-571500">
              <a:buFont typeface="Arial"/>
              <a:buChar char="•"/>
            </a:pPr>
            <a:r>
              <a:rPr lang="en-US" sz="3600" dirty="0">
                <a:ea typeface="Calibri"/>
                <a:cs typeface="Calibri"/>
              </a:rPr>
              <a:t>Future iterations of the LLM (Large Language Model)-driven approach could incorporate real-time data integration, allowing the model to continuously adapt to new and emerging threats. This dynamic capability would ensure that the TARA (Threat Assessment and Risk Analysis) process remains effective and relevant as the cybersecurity landscape evolves.</a:t>
            </a:r>
          </a:p>
          <a:p>
            <a:pPr marL="1028700" lvl="1" indent="-571500">
              <a:buFont typeface="Courier New"/>
              <a:buChar char="o"/>
            </a:pPr>
            <a:r>
              <a:rPr lang="en-US" sz="3600" dirty="0">
                <a:ea typeface="Calibri"/>
                <a:cs typeface="Calibri"/>
              </a:rPr>
              <a:t>Enhancements could also focus on improving the model's ability to analyze more complex, multi-layered threats, thereby providing more granular and actionable insights for security teams.</a:t>
            </a:r>
            <a:endParaRPr lang="en-US" sz="3600" dirty="0"/>
          </a:p>
          <a:p>
            <a:pPr lvl="1"/>
            <a:endParaRPr lang="en-US" sz="4400" dirty="0">
              <a:ea typeface="Calibri"/>
              <a:cs typeface="Calibri"/>
            </a:endParaRPr>
          </a:p>
          <a:p>
            <a:pPr marL="571500" indent="-571500">
              <a:buFont typeface="Arial"/>
              <a:buChar char="•"/>
            </a:pPr>
            <a:r>
              <a:rPr lang="en-US" sz="4400" dirty="0">
                <a:ea typeface="Calibri"/>
                <a:cs typeface="Calibri"/>
              </a:rPr>
              <a:t>Implications for future TARA assessments and cybersecurity practices</a:t>
            </a:r>
            <a:endParaRPr lang="en-US" dirty="0">
              <a:ea typeface="Calibri"/>
              <a:cs typeface="Calibri"/>
            </a:endParaRPr>
          </a:p>
          <a:p>
            <a:pPr marL="1028700" lvl="1" indent="-571500">
              <a:buFont typeface="Courier New"/>
              <a:buChar char="o"/>
            </a:pPr>
            <a:r>
              <a:rPr lang="en-US" sz="3600" dirty="0">
                <a:ea typeface="Calibri"/>
                <a:cs typeface="Calibri"/>
              </a:rPr>
              <a:t>Integrating real-time data into the model will have significant implications for future TARA assessments, enabling organizations to stay ahead of cyber threats by responding to them as they arise. This proactive approach could set a new standard in cybersecurity practices, making systems more resilient and less vulnerable to attacks.</a:t>
            </a:r>
          </a:p>
          <a:p>
            <a:pPr marL="1028700" lvl="1" indent="-571500">
              <a:buFont typeface="Courier New"/>
              <a:buChar char="o"/>
            </a:pPr>
            <a:r>
              <a:rPr lang="en-US" sz="3600" dirty="0">
                <a:ea typeface="Calibri"/>
                <a:cs typeface="Calibri"/>
              </a:rPr>
              <a:t>Over the long term, the continuous improvement of this AI-driven methodology could lead to more comprehensive and effective cybersecurity frameworks, not only for software-defined vehicles but also for other technology-driven sectors.</a:t>
            </a:r>
          </a:p>
        </p:txBody>
      </p:sp>
    </p:spTree>
    <p:extLst>
      <p:ext uri="{BB962C8B-B14F-4D97-AF65-F5344CB8AC3E}">
        <p14:creationId xmlns:p14="http://schemas.microsoft.com/office/powerpoint/2010/main" val="351685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ea typeface="+mn-lt"/>
                <a:cs typeface="+mn-lt"/>
              </a:rPr>
              <a:t>Conclusion</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pic>
        <p:nvPicPr>
          <p:cNvPr id="3" name="Picture 2" descr="A screenshot of a computer screen&#10;&#10;Description automatically generated">
            <a:extLst>
              <a:ext uri="{FF2B5EF4-FFF2-40B4-BE49-F238E27FC236}">
                <a16:creationId xmlns:a16="http://schemas.microsoft.com/office/drawing/2014/main" id="{F8994A33-CB4F-1180-939B-34C1955DA5CD}"/>
              </a:ext>
            </a:extLst>
          </p:cNvPr>
          <p:cNvPicPr>
            <a:picLocks noChangeAspect="1"/>
          </p:cNvPicPr>
          <p:nvPr/>
        </p:nvPicPr>
        <p:blipFill>
          <a:blip r:embed="rId4"/>
          <a:stretch>
            <a:fillRect/>
          </a:stretch>
        </p:blipFill>
        <p:spPr>
          <a:xfrm>
            <a:off x="3387787" y="3846703"/>
            <a:ext cx="18067471" cy="9473017"/>
          </a:xfrm>
          <a:prstGeom prst="rect">
            <a:avLst/>
          </a:prstGeom>
        </p:spPr>
      </p:pic>
    </p:spTree>
    <p:extLst>
      <p:ext uri="{BB962C8B-B14F-4D97-AF65-F5344CB8AC3E}">
        <p14:creationId xmlns:p14="http://schemas.microsoft.com/office/powerpoint/2010/main" val="1948293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ea typeface="+mn-lt"/>
                <a:cs typeface="+mn-lt"/>
              </a:rPr>
              <a:t>Q&amp;A</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ea typeface="Calibri"/>
              <a:cs typeface="Calibri"/>
            </a:endParaRPr>
          </a:p>
          <a:p>
            <a:endParaRPr lang="en-US" sz="4400" dirty="0">
              <a:ea typeface="Calibri"/>
              <a:cs typeface="Calibri"/>
            </a:endParaRPr>
          </a:p>
          <a:p>
            <a:pPr marL="285750" indent="-285750">
              <a:buFont typeface="Arial"/>
              <a:buChar char="•"/>
            </a:pPr>
            <a:endParaRPr lang="en-US" sz="3600" dirty="0">
              <a:ea typeface="Calibri"/>
              <a:cs typeface="Calibri"/>
            </a:endParaRPr>
          </a:p>
          <a:p>
            <a:pPr marL="285750" indent="-285750">
              <a:buFont typeface="Arial"/>
              <a:buChar char="•"/>
            </a:pPr>
            <a:endParaRPr lang="en-US" sz="3600" dirty="0">
              <a:ea typeface="Calibri"/>
              <a:cs typeface="Calibri"/>
            </a:endParaRPr>
          </a:p>
        </p:txBody>
      </p:sp>
      <p:sp>
        <p:nvSpPr>
          <p:cNvPr id="5" name="TextBox 4">
            <a:extLst>
              <a:ext uri="{FF2B5EF4-FFF2-40B4-BE49-F238E27FC236}">
                <a16:creationId xmlns:a16="http://schemas.microsoft.com/office/drawing/2014/main" id="{21347395-5C07-A57A-D298-7ACDFE7C1A9E}"/>
              </a:ext>
            </a:extLst>
          </p:cNvPr>
          <p:cNvSpPr txBox="1"/>
          <p:nvPr/>
        </p:nvSpPr>
        <p:spPr>
          <a:xfrm>
            <a:off x="3731323" y="6198811"/>
            <a:ext cx="16851136" cy="383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rgbClr val="002060"/>
                </a:solidFill>
                <a:ea typeface="Calibri"/>
                <a:cs typeface="Calibri"/>
              </a:rPr>
              <a:t>Thank you!!!</a:t>
            </a:r>
            <a:endParaRPr lang="en-US" sz="6600" b="1" dirty="0"/>
          </a:p>
          <a:p>
            <a:pPr algn="ctr"/>
            <a:endParaRPr lang="en-US" sz="6600" b="1" dirty="0">
              <a:solidFill>
                <a:srgbClr val="002060"/>
              </a:solidFill>
              <a:latin typeface="Calibri"/>
              <a:ea typeface="Calibri"/>
              <a:cs typeface="Calibri"/>
            </a:endParaRPr>
          </a:p>
          <a:p>
            <a:pPr algn="ctr"/>
            <a:r>
              <a:rPr lang="en-US" sz="6000" b="1" dirty="0">
                <a:solidFill>
                  <a:srgbClr val="002060"/>
                </a:solidFill>
                <a:latin typeface="Calibri"/>
                <a:ea typeface="Calibri"/>
                <a:cs typeface="Calibri"/>
              </a:rPr>
              <a:t>https://secureelements.co.uk</a:t>
            </a:r>
            <a:endParaRPr lang="en-US" b="1" dirty="0"/>
          </a:p>
          <a:p>
            <a:pPr algn="ctr"/>
            <a:r>
              <a:rPr lang="en-US" sz="4000" b="1" dirty="0">
                <a:solidFill>
                  <a:srgbClr val="002060"/>
                </a:solidFill>
                <a:latin typeface="Calibri"/>
                <a:ea typeface="Calibri"/>
                <a:cs typeface="Calibri"/>
              </a:rPr>
              <a:t>info@secureelements.co.uk</a:t>
            </a:r>
            <a:endParaRPr lang="en-US" sz="4000" b="1" dirty="0">
              <a:ea typeface="Calibri"/>
              <a:cs typeface="Calibri"/>
            </a:endParaRPr>
          </a:p>
          <a:p>
            <a:r>
              <a:rPr lang="en-US" sz="1100" dirty="0">
                <a:solidFill>
                  <a:srgbClr val="FFFFFF"/>
                </a:solidFill>
                <a:latin typeface="DM Sans"/>
                <a:ea typeface="Calibri"/>
                <a:cs typeface="Calibri"/>
                <a:hlinkClick r:id="rId4">
                  <a:extLst>
                    <a:ext uri="{A12FA001-AC4F-418D-AE19-62706E023703}">
                      <ahyp:hlinkClr xmlns:ahyp="http://schemas.microsoft.com/office/drawing/2018/hyperlinkcolor" val="tx"/>
                    </a:ext>
                  </a:extLst>
                </a:hlinkClick>
              </a:rPr>
              <a:t>info@secureelements.co.uk</a:t>
            </a:r>
            <a:endParaRPr lang="en-US"/>
          </a:p>
        </p:txBody>
      </p:sp>
    </p:spTree>
    <p:extLst>
      <p:ext uri="{BB962C8B-B14F-4D97-AF65-F5344CB8AC3E}">
        <p14:creationId xmlns:p14="http://schemas.microsoft.com/office/powerpoint/2010/main" val="294173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GB"/>
          </a:p>
        </p:txBody>
      </p:sp>
      <p:grpSp>
        <p:nvGrpSpPr>
          <p:cNvPr id="5" name="Group 5"/>
          <p:cNvGrpSpPr>
            <a:grpSpLocks noChangeAspect="1"/>
          </p:cNvGrpSpPr>
          <p:nvPr/>
        </p:nvGrpSpPr>
        <p:grpSpPr>
          <a:xfrm>
            <a:off x="7349327" y="4474752"/>
            <a:ext cx="25403" cy="6337506"/>
            <a:chOff x="0" y="0"/>
            <a:chExt cx="25400" cy="6337503"/>
          </a:xfrm>
        </p:grpSpPr>
        <p:sp>
          <p:nvSpPr>
            <p:cNvPr id="6" name="Freeform 6"/>
            <p:cNvSpPr/>
            <p:nvPr/>
          </p:nvSpPr>
          <p:spPr>
            <a:xfrm>
              <a:off x="0" y="0"/>
              <a:ext cx="25400" cy="6337554"/>
            </a:xfrm>
            <a:custGeom>
              <a:avLst/>
              <a:gdLst/>
              <a:ahLst/>
              <a:cxnLst/>
              <a:rect l="l" t="t" r="r" b="b"/>
              <a:pathLst>
                <a:path w="25400" h="6337554">
                  <a:moveTo>
                    <a:pt x="25400" y="6337554"/>
                  </a:moveTo>
                  <a:lnTo>
                    <a:pt x="25400" y="0"/>
                  </a:lnTo>
                  <a:lnTo>
                    <a:pt x="0" y="0"/>
                  </a:lnTo>
                  <a:lnTo>
                    <a:pt x="0" y="6337554"/>
                  </a:lnTo>
                  <a:lnTo>
                    <a:pt x="25400" y="6337554"/>
                  </a:lnTo>
                  <a:close/>
                </a:path>
              </a:pathLst>
            </a:custGeom>
            <a:solidFill>
              <a:srgbClr val="DADADA"/>
            </a:solidFill>
          </p:spPr>
          <p:txBody>
            <a:bodyPr/>
            <a:lstStyle/>
            <a:p>
              <a:endParaRPr lang="en-GB"/>
            </a:p>
          </p:txBody>
        </p:sp>
      </p:grpSp>
      <p:grpSp>
        <p:nvGrpSpPr>
          <p:cNvPr id="12" name="Group 12"/>
          <p:cNvGrpSpPr>
            <a:grpSpLocks noChangeAspect="1"/>
          </p:cNvGrpSpPr>
          <p:nvPr/>
        </p:nvGrpSpPr>
        <p:grpSpPr>
          <a:xfrm>
            <a:off x="2037731" y="4097201"/>
            <a:ext cx="235572" cy="7092608"/>
            <a:chOff x="0" y="-551854"/>
            <a:chExt cx="235575" cy="7092608"/>
          </a:xfrm>
        </p:grpSpPr>
        <p:sp>
          <p:nvSpPr>
            <p:cNvPr id="13" name="Freeform 13"/>
            <p:cNvSpPr/>
            <p:nvPr/>
          </p:nvSpPr>
          <p:spPr>
            <a:xfrm>
              <a:off x="0" y="-551854"/>
              <a:ext cx="235575" cy="7092608"/>
            </a:xfrm>
            <a:custGeom>
              <a:avLst/>
              <a:gdLst/>
              <a:ahLst/>
              <a:cxnLst/>
              <a:rect l="l" t="t" r="r" b="b"/>
              <a:pathLst>
                <a:path w="203200" h="6540754">
                  <a:moveTo>
                    <a:pt x="101600" y="6540754"/>
                  </a:moveTo>
                  <a:cubicBezTo>
                    <a:pt x="157734" y="6540754"/>
                    <a:pt x="203200" y="6495288"/>
                    <a:pt x="203200" y="6439154"/>
                  </a:cubicBezTo>
                  <a:cubicBezTo>
                    <a:pt x="203200" y="6383020"/>
                    <a:pt x="157734" y="6337554"/>
                    <a:pt x="101600" y="6337554"/>
                  </a:cubicBezTo>
                  <a:cubicBezTo>
                    <a:pt x="45466" y="6337554"/>
                    <a:pt x="0" y="6383020"/>
                    <a:pt x="0" y="6439154"/>
                  </a:cubicBezTo>
                  <a:cubicBezTo>
                    <a:pt x="0" y="6495288"/>
                    <a:pt x="45466" y="6540754"/>
                    <a:pt x="101600" y="6540754"/>
                  </a:cubicBezTo>
                  <a:close/>
                  <a:moveTo>
                    <a:pt x="101600" y="203200"/>
                  </a:moveTo>
                  <a:cubicBezTo>
                    <a:pt x="157734" y="203200"/>
                    <a:pt x="203200" y="157734"/>
                    <a:pt x="203200" y="101600"/>
                  </a:cubicBezTo>
                  <a:cubicBezTo>
                    <a:pt x="203200" y="45466"/>
                    <a:pt x="157734" y="0"/>
                    <a:pt x="101600" y="0"/>
                  </a:cubicBezTo>
                  <a:cubicBezTo>
                    <a:pt x="45466" y="0"/>
                    <a:pt x="0" y="45466"/>
                    <a:pt x="0" y="101600"/>
                  </a:cubicBezTo>
                  <a:cubicBezTo>
                    <a:pt x="0" y="157734"/>
                    <a:pt x="45466" y="203200"/>
                    <a:pt x="101600" y="203200"/>
                  </a:cubicBezTo>
                  <a:close/>
                  <a:moveTo>
                    <a:pt x="120650" y="6439154"/>
                  </a:moveTo>
                  <a:lnTo>
                    <a:pt x="120650" y="101600"/>
                  </a:lnTo>
                  <a:lnTo>
                    <a:pt x="82550" y="101600"/>
                  </a:lnTo>
                  <a:lnTo>
                    <a:pt x="82550" y="6439154"/>
                  </a:lnTo>
                  <a:lnTo>
                    <a:pt x="120650" y="6439154"/>
                  </a:lnTo>
                  <a:close/>
                </a:path>
              </a:pathLst>
            </a:custGeom>
            <a:solidFill>
              <a:srgbClr val="000000"/>
            </a:solidFill>
          </p:spPr>
          <p:txBody>
            <a:bodyPr/>
            <a:lstStyle/>
            <a:p>
              <a:endParaRPr lang="en-GB"/>
            </a:p>
          </p:txBody>
        </p:sp>
      </p:grpSp>
      <p:sp>
        <p:nvSpPr>
          <p:cNvPr id="14" name="Freeform 14"/>
          <p:cNvSpPr/>
          <p:nvPr/>
        </p:nvSpPr>
        <p:spPr>
          <a:xfrm>
            <a:off x="2463803" y="10478355"/>
            <a:ext cx="1103833" cy="403555"/>
          </a:xfrm>
          <a:custGeom>
            <a:avLst/>
            <a:gdLst/>
            <a:ahLst/>
            <a:cxnLst/>
            <a:rect l="l" t="t" r="r" b="b"/>
            <a:pathLst>
              <a:path w="1103833" h="403555">
                <a:moveTo>
                  <a:pt x="0" y="0"/>
                </a:moveTo>
                <a:lnTo>
                  <a:pt x="1103833" y="0"/>
                </a:lnTo>
                <a:lnTo>
                  <a:pt x="1103833" y="403555"/>
                </a:lnTo>
                <a:lnTo>
                  <a:pt x="0" y="403555"/>
                </a:lnTo>
                <a:lnTo>
                  <a:pt x="0" y="0"/>
                </a:lnTo>
                <a:close/>
              </a:path>
            </a:pathLst>
          </a:custGeom>
          <a:blipFill>
            <a:blip r:embed="rId3"/>
            <a:stretch>
              <a:fillRect/>
            </a:stretch>
          </a:blipFill>
        </p:spPr>
        <p:txBody>
          <a:bodyPr/>
          <a:lstStyle/>
          <a:p>
            <a:endParaRPr lang="en-GB"/>
          </a:p>
        </p:txBody>
      </p:sp>
      <p:sp>
        <p:nvSpPr>
          <p:cNvPr id="15" name="Freeform 15"/>
          <p:cNvSpPr/>
          <p:nvPr/>
        </p:nvSpPr>
        <p:spPr>
          <a:xfrm>
            <a:off x="2619775" y="9796946"/>
            <a:ext cx="439160" cy="415423"/>
          </a:xfrm>
          <a:custGeom>
            <a:avLst/>
            <a:gdLst/>
            <a:ahLst/>
            <a:cxnLst/>
            <a:rect l="l" t="t" r="r" b="b"/>
            <a:pathLst>
              <a:path w="439160" h="415423">
                <a:moveTo>
                  <a:pt x="0" y="0"/>
                </a:moveTo>
                <a:lnTo>
                  <a:pt x="439160" y="0"/>
                </a:lnTo>
                <a:lnTo>
                  <a:pt x="439160" y="415423"/>
                </a:lnTo>
                <a:lnTo>
                  <a:pt x="0" y="415423"/>
                </a:lnTo>
                <a:lnTo>
                  <a:pt x="0" y="0"/>
                </a:lnTo>
                <a:close/>
              </a:path>
            </a:pathLst>
          </a:custGeom>
          <a:blipFill>
            <a:blip r:embed="rId4"/>
            <a:stretch>
              <a:fillRect l="-1494" r="-1496"/>
            </a:stretch>
          </a:blipFill>
        </p:spPr>
        <p:txBody>
          <a:bodyPr/>
          <a:lstStyle/>
          <a:p>
            <a:endParaRPr lang="en-GB"/>
          </a:p>
        </p:txBody>
      </p:sp>
      <p:sp>
        <p:nvSpPr>
          <p:cNvPr id="16" name="Freeform 16"/>
          <p:cNvSpPr/>
          <p:nvPr/>
        </p:nvSpPr>
        <p:spPr>
          <a:xfrm>
            <a:off x="3189484" y="9547696"/>
            <a:ext cx="1614202" cy="902056"/>
          </a:xfrm>
          <a:custGeom>
            <a:avLst/>
            <a:gdLst/>
            <a:ahLst/>
            <a:cxnLst/>
            <a:rect l="l" t="t" r="r" b="b"/>
            <a:pathLst>
              <a:path w="1614202" h="902056">
                <a:moveTo>
                  <a:pt x="0" y="0"/>
                </a:moveTo>
                <a:lnTo>
                  <a:pt x="1614202" y="0"/>
                </a:lnTo>
                <a:lnTo>
                  <a:pt x="1614202" y="902055"/>
                </a:lnTo>
                <a:lnTo>
                  <a:pt x="0" y="902055"/>
                </a:lnTo>
                <a:lnTo>
                  <a:pt x="0" y="0"/>
                </a:lnTo>
                <a:close/>
              </a:path>
            </a:pathLst>
          </a:custGeom>
          <a:blipFill>
            <a:blip r:embed="rId5"/>
            <a:stretch>
              <a:fillRect t="-284" b="-284"/>
            </a:stretch>
          </a:blipFill>
        </p:spPr>
        <p:txBody>
          <a:bodyPr/>
          <a:lstStyle/>
          <a:p>
            <a:endParaRPr lang="en-GB"/>
          </a:p>
        </p:txBody>
      </p:sp>
      <p:sp>
        <p:nvSpPr>
          <p:cNvPr id="17" name="Freeform 17"/>
          <p:cNvSpPr/>
          <p:nvPr/>
        </p:nvSpPr>
        <p:spPr>
          <a:xfrm>
            <a:off x="2578231" y="6094084"/>
            <a:ext cx="1614202" cy="902056"/>
          </a:xfrm>
          <a:custGeom>
            <a:avLst/>
            <a:gdLst/>
            <a:ahLst/>
            <a:cxnLst/>
            <a:rect l="l" t="t" r="r" b="b"/>
            <a:pathLst>
              <a:path w="1614202" h="902056">
                <a:moveTo>
                  <a:pt x="0" y="0"/>
                </a:moveTo>
                <a:lnTo>
                  <a:pt x="1614202" y="0"/>
                </a:lnTo>
                <a:lnTo>
                  <a:pt x="1614202" y="902056"/>
                </a:lnTo>
                <a:lnTo>
                  <a:pt x="0" y="902056"/>
                </a:lnTo>
                <a:lnTo>
                  <a:pt x="0" y="0"/>
                </a:lnTo>
                <a:close/>
              </a:path>
            </a:pathLst>
          </a:custGeom>
          <a:blipFill>
            <a:blip r:embed="rId5"/>
            <a:stretch>
              <a:fillRect t="-284" b="-284"/>
            </a:stretch>
          </a:blipFill>
        </p:spPr>
        <p:txBody>
          <a:bodyPr/>
          <a:lstStyle/>
          <a:p>
            <a:endParaRPr lang="en-GB"/>
          </a:p>
        </p:txBody>
      </p:sp>
      <p:sp>
        <p:nvSpPr>
          <p:cNvPr id="18" name="Freeform 18"/>
          <p:cNvSpPr/>
          <p:nvPr/>
        </p:nvSpPr>
        <p:spPr>
          <a:xfrm>
            <a:off x="2643511" y="8890690"/>
            <a:ext cx="1483643" cy="842715"/>
          </a:xfrm>
          <a:custGeom>
            <a:avLst/>
            <a:gdLst/>
            <a:ahLst/>
            <a:cxnLst/>
            <a:rect l="l" t="t" r="r" b="b"/>
            <a:pathLst>
              <a:path w="1483643" h="842715">
                <a:moveTo>
                  <a:pt x="0" y="0"/>
                </a:moveTo>
                <a:lnTo>
                  <a:pt x="1483643" y="0"/>
                </a:lnTo>
                <a:lnTo>
                  <a:pt x="1483643" y="842715"/>
                </a:lnTo>
                <a:lnTo>
                  <a:pt x="0" y="842715"/>
                </a:lnTo>
                <a:lnTo>
                  <a:pt x="0" y="0"/>
                </a:lnTo>
                <a:close/>
              </a:path>
            </a:pathLst>
          </a:custGeom>
          <a:blipFill>
            <a:blip r:embed="rId6"/>
            <a:stretch>
              <a:fillRect l="-489" r="-488"/>
            </a:stretch>
          </a:blipFill>
        </p:spPr>
        <p:txBody>
          <a:bodyPr/>
          <a:lstStyle/>
          <a:p>
            <a:endParaRPr lang="en-GB"/>
          </a:p>
        </p:txBody>
      </p:sp>
      <p:sp>
        <p:nvSpPr>
          <p:cNvPr id="19" name="Freeform 19"/>
          <p:cNvSpPr/>
          <p:nvPr/>
        </p:nvSpPr>
        <p:spPr>
          <a:xfrm>
            <a:off x="2679106" y="8435509"/>
            <a:ext cx="557851" cy="391687"/>
          </a:xfrm>
          <a:custGeom>
            <a:avLst/>
            <a:gdLst/>
            <a:ahLst/>
            <a:cxnLst/>
            <a:rect l="l" t="t" r="r" b="b"/>
            <a:pathLst>
              <a:path w="557851" h="391687">
                <a:moveTo>
                  <a:pt x="0" y="0"/>
                </a:moveTo>
                <a:lnTo>
                  <a:pt x="557851" y="0"/>
                </a:lnTo>
                <a:lnTo>
                  <a:pt x="557851" y="391687"/>
                </a:lnTo>
                <a:lnTo>
                  <a:pt x="0" y="391687"/>
                </a:lnTo>
                <a:lnTo>
                  <a:pt x="0" y="0"/>
                </a:lnTo>
                <a:close/>
              </a:path>
            </a:pathLst>
          </a:custGeom>
          <a:blipFill>
            <a:blip r:embed="rId7"/>
            <a:stretch>
              <a:fillRect t="-85" b="-85"/>
            </a:stretch>
          </a:blipFill>
        </p:spPr>
        <p:txBody>
          <a:bodyPr/>
          <a:lstStyle/>
          <a:p>
            <a:endParaRPr lang="en-GB"/>
          </a:p>
        </p:txBody>
      </p:sp>
      <p:sp>
        <p:nvSpPr>
          <p:cNvPr id="20" name="Freeform 20"/>
          <p:cNvSpPr/>
          <p:nvPr/>
        </p:nvSpPr>
        <p:spPr>
          <a:xfrm>
            <a:off x="4076700" y="8459007"/>
            <a:ext cx="800100" cy="304800"/>
          </a:xfrm>
          <a:custGeom>
            <a:avLst/>
            <a:gdLst/>
            <a:ahLst/>
            <a:cxnLst/>
            <a:rect l="l" t="t" r="r" b="b"/>
            <a:pathLst>
              <a:path w="800100" h="304800">
                <a:moveTo>
                  <a:pt x="0" y="0"/>
                </a:moveTo>
                <a:lnTo>
                  <a:pt x="800100" y="0"/>
                </a:lnTo>
                <a:lnTo>
                  <a:pt x="800100" y="304800"/>
                </a:lnTo>
                <a:lnTo>
                  <a:pt x="0" y="304800"/>
                </a:lnTo>
                <a:lnTo>
                  <a:pt x="0" y="0"/>
                </a:lnTo>
                <a:close/>
              </a:path>
            </a:pathLst>
          </a:custGeom>
          <a:blipFill>
            <a:blip r:embed="rId8"/>
            <a:stretch>
              <a:fillRect t="-40" b="-37"/>
            </a:stretch>
          </a:blipFill>
        </p:spPr>
        <p:txBody>
          <a:bodyPr/>
          <a:lstStyle/>
          <a:p>
            <a:endParaRPr lang="en-GB"/>
          </a:p>
        </p:txBody>
      </p:sp>
      <p:sp>
        <p:nvSpPr>
          <p:cNvPr id="21" name="Freeform 21"/>
          <p:cNvSpPr/>
          <p:nvPr/>
        </p:nvSpPr>
        <p:spPr>
          <a:xfrm>
            <a:off x="4876800" y="8306607"/>
            <a:ext cx="1790700" cy="698497"/>
          </a:xfrm>
          <a:custGeom>
            <a:avLst/>
            <a:gdLst/>
            <a:ahLst/>
            <a:cxnLst/>
            <a:rect l="l" t="t" r="r" b="b"/>
            <a:pathLst>
              <a:path w="1790700" h="698497">
                <a:moveTo>
                  <a:pt x="0" y="0"/>
                </a:moveTo>
                <a:lnTo>
                  <a:pt x="1790700" y="0"/>
                </a:lnTo>
                <a:lnTo>
                  <a:pt x="1790700" y="698497"/>
                </a:lnTo>
                <a:lnTo>
                  <a:pt x="0" y="698497"/>
                </a:lnTo>
                <a:lnTo>
                  <a:pt x="0" y="0"/>
                </a:lnTo>
                <a:close/>
              </a:path>
            </a:pathLst>
          </a:custGeom>
          <a:blipFill>
            <a:blip r:embed="rId9"/>
            <a:stretch>
              <a:fillRect t="-1272" b="-1273"/>
            </a:stretch>
          </a:blipFill>
        </p:spPr>
        <p:txBody>
          <a:bodyPr/>
          <a:lstStyle/>
          <a:p>
            <a:endParaRPr lang="en-GB"/>
          </a:p>
        </p:txBody>
      </p:sp>
      <p:sp>
        <p:nvSpPr>
          <p:cNvPr id="22" name="Freeform 22"/>
          <p:cNvSpPr/>
          <p:nvPr/>
        </p:nvSpPr>
        <p:spPr>
          <a:xfrm>
            <a:off x="2341607" y="6990664"/>
            <a:ext cx="1790700" cy="698497"/>
          </a:xfrm>
          <a:custGeom>
            <a:avLst/>
            <a:gdLst/>
            <a:ahLst/>
            <a:cxnLst/>
            <a:rect l="l" t="t" r="r" b="b"/>
            <a:pathLst>
              <a:path w="1790700" h="698497">
                <a:moveTo>
                  <a:pt x="0" y="0"/>
                </a:moveTo>
                <a:lnTo>
                  <a:pt x="1790700" y="0"/>
                </a:lnTo>
                <a:lnTo>
                  <a:pt x="1790700" y="698496"/>
                </a:lnTo>
                <a:lnTo>
                  <a:pt x="0" y="698496"/>
                </a:lnTo>
                <a:lnTo>
                  <a:pt x="0" y="0"/>
                </a:lnTo>
                <a:close/>
              </a:path>
            </a:pathLst>
          </a:custGeom>
          <a:blipFill>
            <a:blip r:embed="rId9"/>
            <a:stretch>
              <a:fillRect t="-1272" b="-1273"/>
            </a:stretch>
          </a:blipFill>
        </p:spPr>
        <p:txBody>
          <a:bodyPr/>
          <a:lstStyle/>
          <a:p>
            <a:endParaRPr lang="en-GB"/>
          </a:p>
        </p:txBody>
      </p:sp>
      <p:sp>
        <p:nvSpPr>
          <p:cNvPr id="23" name="Freeform 23"/>
          <p:cNvSpPr/>
          <p:nvPr/>
        </p:nvSpPr>
        <p:spPr>
          <a:xfrm>
            <a:off x="4876800" y="8293958"/>
            <a:ext cx="1790700" cy="698497"/>
          </a:xfrm>
          <a:custGeom>
            <a:avLst/>
            <a:gdLst/>
            <a:ahLst/>
            <a:cxnLst/>
            <a:rect l="l" t="t" r="r" b="b"/>
            <a:pathLst>
              <a:path w="1790700" h="698497">
                <a:moveTo>
                  <a:pt x="0" y="0"/>
                </a:moveTo>
                <a:lnTo>
                  <a:pt x="1790700" y="0"/>
                </a:lnTo>
                <a:lnTo>
                  <a:pt x="1790700" y="698497"/>
                </a:lnTo>
                <a:lnTo>
                  <a:pt x="0" y="698497"/>
                </a:lnTo>
                <a:lnTo>
                  <a:pt x="0" y="0"/>
                </a:lnTo>
                <a:close/>
              </a:path>
            </a:pathLst>
          </a:custGeom>
          <a:blipFill>
            <a:blip r:embed="rId9"/>
            <a:stretch>
              <a:fillRect t="-1272" b="-1273"/>
            </a:stretch>
          </a:blipFill>
        </p:spPr>
        <p:txBody>
          <a:bodyPr/>
          <a:lstStyle/>
          <a:p>
            <a:endParaRPr lang="en-GB"/>
          </a:p>
        </p:txBody>
      </p:sp>
      <p:sp>
        <p:nvSpPr>
          <p:cNvPr id="24" name="Freeform 24"/>
          <p:cNvSpPr/>
          <p:nvPr/>
        </p:nvSpPr>
        <p:spPr>
          <a:xfrm>
            <a:off x="6591300" y="8440601"/>
            <a:ext cx="584197" cy="355597"/>
          </a:xfrm>
          <a:custGeom>
            <a:avLst/>
            <a:gdLst/>
            <a:ahLst/>
            <a:cxnLst/>
            <a:rect l="l" t="t" r="r" b="b"/>
            <a:pathLst>
              <a:path w="584197" h="355597">
                <a:moveTo>
                  <a:pt x="0" y="0"/>
                </a:moveTo>
                <a:lnTo>
                  <a:pt x="584197" y="0"/>
                </a:lnTo>
                <a:lnTo>
                  <a:pt x="584197" y="355597"/>
                </a:lnTo>
                <a:lnTo>
                  <a:pt x="0" y="355597"/>
                </a:lnTo>
                <a:lnTo>
                  <a:pt x="0" y="0"/>
                </a:lnTo>
                <a:close/>
              </a:path>
            </a:pathLst>
          </a:custGeom>
          <a:blipFill>
            <a:blip r:embed="rId10"/>
            <a:stretch>
              <a:fillRect t="-198" b="-198"/>
            </a:stretch>
          </a:blipFill>
        </p:spPr>
        <p:txBody>
          <a:bodyPr/>
          <a:lstStyle/>
          <a:p>
            <a:endParaRPr lang="en-GB"/>
          </a:p>
        </p:txBody>
      </p:sp>
      <p:sp>
        <p:nvSpPr>
          <p:cNvPr id="26" name="Freeform 26"/>
          <p:cNvSpPr/>
          <p:nvPr/>
        </p:nvSpPr>
        <p:spPr>
          <a:xfrm>
            <a:off x="2717797" y="7633504"/>
            <a:ext cx="762000" cy="584197"/>
          </a:xfrm>
          <a:custGeom>
            <a:avLst/>
            <a:gdLst/>
            <a:ahLst/>
            <a:cxnLst/>
            <a:rect l="l" t="t" r="r" b="b"/>
            <a:pathLst>
              <a:path w="762000" h="584197">
                <a:moveTo>
                  <a:pt x="0" y="0"/>
                </a:moveTo>
                <a:lnTo>
                  <a:pt x="762000" y="0"/>
                </a:lnTo>
                <a:lnTo>
                  <a:pt x="762000" y="584197"/>
                </a:lnTo>
                <a:lnTo>
                  <a:pt x="0" y="584197"/>
                </a:lnTo>
                <a:lnTo>
                  <a:pt x="0" y="0"/>
                </a:lnTo>
                <a:close/>
              </a:path>
            </a:pathLst>
          </a:custGeom>
          <a:blipFill>
            <a:blip r:embed="rId11"/>
            <a:stretch>
              <a:fillRect l="-1111" r="-1111"/>
            </a:stretch>
          </a:blipFill>
        </p:spPr>
        <p:txBody>
          <a:bodyPr/>
          <a:lstStyle/>
          <a:p>
            <a:endParaRPr lang="en-GB"/>
          </a:p>
        </p:txBody>
      </p:sp>
      <p:sp>
        <p:nvSpPr>
          <p:cNvPr id="27" name="Freeform 27"/>
          <p:cNvSpPr/>
          <p:nvPr/>
        </p:nvSpPr>
        <p:spPr>
          <a:xfrm>
            <a:off x="3289297" y="8420907"/>
            <a:ext cx="723900" cy="419100"/>
          </a:xfrm>
          <a:custGeom>
            <a:avLst/>
            <a:gdLst/>
            <a:ahLst/>
            <a:cxnLst/>
            <a:rect l="l" t="t" r="r" b="b"/>
            <a:pathLst>
              <a:path w="723900" h="419100">
                <a:moveTo>
                  <a:pt x="0" y="0"/>
                </a:moveTo>
                <a:lnTo>
                  <a:pt x="723900" y="0"/>
                </a:lnTo>
                <a:lnTo>
                  <a:pt x="723900" y="419100"/>
                </a:lnTo>
                <a:lnTo>
                  <a:pt x="0" y="419100"/>
                </a:lnTo>
                <a:lnTo>
                  <a:pt x="0" y="0"/>
                </a:lnTo>
                <a:close/>
              </a:path>
            </a:pathLst>
          </a:custGeom>
          <a:blipFill>
            <a:blip r:embed="rId12"/>
            <a:stretch>
              <a:fillRect l="-1461" r="-1461"/>
            </a:stretch>
          </a:blipFill>
        </p:spPr>
        <p:txBody>
          <a:bodyPr/>
          <a:lstStyle/>
          <a:p>
            <a:endParaRPr lang="en-GB"/>
          </a:p>
        </p:txBody>
      </p:sp>
      <p:sp>
        <p:nvSpPr>
          <p:cNvPr id="28" name="Freeform 28"/>
          <p:cNvSpPr/>
          <p:nvPr/>
        </p:nvSpPr>
        <p:spPr>
          <a:xfrm>
            <a:off x="2578231" y="5619042"/>
            <a:ext cx="1066800" cy="431797"/>
          </a:xfrm>
          <a:custGeom>
            <a:avLst/>
            <a:gdLst/>
            <a:ahLst/>
            <a:cxnLst/>
            <a:rect l="l" t="t" r="r" b="b"/>
            <a:pathLst>
              <a:path w="1066800" h="431797">
                <a:moveTo>
                  <a:pt x="0" y="0"/>
                </a:moveTo>
                <a:lnTo>
                  <a:pt x="1066800" y="0"/>
                </a:lnTo>
                <a:lnTo>
                  <a:pt x="1066800" y="431797"/>
                </a:lnTo>
                <a:lnTo>
                  <a:pt x="0" y="431797"/>
                </a:lnTo>
                <a:lnTo>
                  <a:pt x="0" y="0"/>
                </a:lnTo>
                <a:close/>
              </a:path>
            </a:pathLst>
          </a:custGeom>
          <a:blipFill>
            <a:blip r:embed="rId13"/>
            <a:stretch>
              <a:fillRect l="-2041" r="-2040"/>
            </a:stretch>
          </a:blipFill>
        </p:spPr>
        <p:txBody>
          <a:bodyPr/>
          <a:lstStyle/>
          <a:p>
            <a:endParaRPr lang="en-GB"/>
          </a:p>
        </p:txBody>
      </p:sp>
      <p:sp>
        <p:nvSpPr>
          <p:cNvPr id="29" name="TextBox 29"/>
          <p:cNvSpPr txBox="1"/>
          <p:nvPr/>
        </p:nvSpPr>
        <p:spPr>
          <a:xfrm>
            <a:off x="2108197" y="1334814"/>
            <a:ext cx="10938400" cy="1045718"/>
          </a:xfrm>
          <a:prstGeom prst="rect">
            <a:avLst/>
          </a:prstGeom>
        </p:spPr>
        <p:txBody>
          <a:bodyPr lIns="0" tIns="0" rIns="0" bIns="0" rtlCol="0" anchor="t">
            <a:spAutoFit/>
          </a:bodyPr>
          <a:lstStyle/>
          <a:p>
            <a:pPr algn="l">
              <a:lnSpc>
                <a:spcPts val="8511"/>
              </a:lnSpc>
            </a:pPr>
            <a:r>
              <a:rPr lang="en-US" sz="6079">
                <a:solidFill>
                  <a:srgbClr val="FFFFFF"/>
                </a:solidFill>
                <a:latin typeface="DM Sans"/>
              </a:rPr>
              <a:t>Cybersecurity </a:t>
            </a:r>
            <a:r>
              <a:rPr lang="en-US" sz="6079">
                <a:solidFill>
                  <a:srgbClr val="1264FA"/>
                </a:solidFill>
                <a:latin typeface="DM Sans"/>
              </a:rPr>
              <a:t>Attacks on Rise</a:t>
            </a:r>
          </a:p>
        </p:txBody>
      </p:sp>
      <p:sp>
        <p:nvSpPr>
          <p:cNvPr id="30" name="TextBox 30"/>
          <p:cNvSpPr txBox="1"/>
          <p:nvPr/>
        </p:nvSpPr>
        <p:spPr>
          <a:xfrm>
            <a:off x="-648553" y="4822721"/>
            <a:ext cx="2737533" cy="5469382"/>
          </a:xfrm>
          <a:prstGeom prst="rect">
            <a:avLst/>
          </a:prstGeom>
        </p:spPr>
        <p:txBody>
          <a:bodyPr lIns="0" tIns="0" rIns="0" bIns="0" rtlCol="0" anchor="t">
            <a:spAutoFit/>
          </a:bodyPr>
          <a:lstStyle/>
          <a:p>
            <a:pPr algn="r">
              <a:lnSpc>
                <a:spcPts val="5401"/>
              </a:lnSpc>
            </a:pPr>
            <a:r>
              <a:rPr lang="en-US" sz="2799">
                <a:solidFill>
                  <a:srgbClr val="000000"/>
                </a:solidFill>
                <a:latin typeface="DM Sans"/>
              </a:rPr>
              <a:t>Aug 2023-</a:t>
            </a:r>
          </a:p>
          <a:p>
            <a:pPr algn="r">
              <a:lnSpc>
                <a:spcPts val="5401"/>
              </a:lnSpc>
            </a:pPr>
            <a:r>
              <a:rPr lang="en-US" sz="2799">
                <a:solidFill>
                  <a:srgbClr val="000000"/>
                </a:solidFill>
                <a:latin typeface="DM Sans"/>
              </a:rPr>
              <a:t>Dec 2022-</a:t>
            </a:r>
          </a:p>
          <a:p>
            <a:pPr algn="r">
              <a:lnSpc>
                <a:spcPts val="5401"/>
              </a:lnSpc>
            </a:pPr>
            <a:r>
              <a:rPr lang="en-US" sz="2799">
                <a:solidFill>
                  <a:srgbClr val="000000"/>
                </a:solidFill>
                <a:latin typeface="DM Sans"/>
              </a:rPr>
              <a:t>Apr 2022-</a:t>
            </a:r>
          </a:p>
          <a:p>
            <a:pPr algn="r">
              <a:lnSpc>
                <a:spcPts val="5401"/>
              </a:lnSpc>
            </a:pPr>
            <a:r>
              <a:rPr lang="en-US" sz="2799">
                <a:solidFill>
                  <a:srgbClr val="000000"/>
                </a:solidFill>
                <a:latin typeface="DM Sans"/>
              </a:rPr>
              <a:t>Feb 2021-</a:t>
            </a:r>
          </a:p>
          <a:p>
            <a:pPr algn="r">
              <a:lnSpc>
                <a:spcPts val="5401"/>
              </a:lnSpc>
            </a:pPr>
            <a:r>
              <a:rPr lang="en-US" sz="2799">
                <a:solidFill>
                  <a:srgbClr val="000000"/>
                </a:solidFill>
                <a:latin typeface="DM Sans"/>
              </a:rPr>
              <a:t>Aug 2020- 2019-</a:t>
            </a:r>
          </a:p>
          <a:p>
            <a:pPr algn="r">
              <a:lnSpc>
                <a:spcPts val="5401"/>
              </a:lnSpc>
            </a:pPr>
            <a:r>
              <a:rPr lang="en-US" sz="2799">
                <a:solidFill>
                  <a:srgbClr val="000000"/>
                </a:solidFill>
                <a:latin typeface="DM Sans"/>
              </a:rPr>
              <a:t>2019-</a:t>
            </a:r>
          </a:p>
          <a:p>
            <a:pPr algn="r">
              <a:lnSpc>
                <a:spcPts val="5401"/>
              </a:lnSpc>
            </a:pPr>
            <a:r>
              <a:rPr lang="en-US" sz="2799">
                <a:solidFill>
                  <a:srgbClr val="000000"/>
                </a:solidFill>
                <a:latin typeface="DM Sans"/>
              </a:rPr>
              <a:t>2017-</a:t>
            </a:r>
          </a:p>
        </p:txBody>
      </p:sp>
      <p:sp>
        <p:nvSpPr>
          <p:cNvPr id="31" name="TextBox 31"/>
          <p:cNvSpPr txBox="1"/>
          <p:nvPr/>
        </p:nvSpPr>
        <p:spPr>
          <a:xfrm>
            <a:off x="2108197" y="2473976"/>
            <a:ext cx="14732003" cy="481330"/>
          </a:xfrm>
          <a:prstGeom prst="rect">
            <a:avLst/>
          </a:prstGeom>
        </p:spPr>
        <p:txBody>
          <a:bodyPr lIns="0" tIns="0" rIns="0" bIns="0" rtlCol="0" anchor="t">
            <a:spAutoFit/>
          </a:bodyPr>
          <a:lstStyle/>
          <a:p>
            <a:pPr algn="l">
              <a:lnSpc>
                <a:spcPts val="3919"/>
              </a:lnSpc>
            </a:pPr>
            <a:r>
              <a:rPr lang="en-US" sz="2799">
                <a:solidFill>
                  <a:srgbClr val="FFFFFF"/>
                </a:solidFill>
                <a:latin typeface="DM Sans"/>
              </a:rPr>
              <a:t>Mobility companies have seen an exponential rise in automotive cybersecurity attacks</a:t>
            </a:r>
          </a:p>
        </p:txBody>
      </p:sp>
      <p:sp>
        <p:nvSpPr>
          <p:cNvPr id="47" name="TextBox 47"/>
          <p:cNvSpPr txBox="1"/>
          <p:nvPr/>
        </p:nvSpPr>
        <p:spPr>
          <a:xfrm>
            <a:off x="23266403" y="12741726"/>
            <a:ext cx="219466" cy="465320"/>
          </a:xfrm>
          <a:prstGeom prst="rect">
            <a:avLst/>
          </a:prstGeom>
        </p:spPr>
        <p:txBody>
          <a:bodyPr lIns="0" tIns="0" rIns="0" bIns="0" rtlCol="0" anchor="t">
            <a:spAutoFit/>
          </a:bodyPr>
          <a:lstStyle/>
          <a:p>
            <a:pPr algn="l">
              <a:lnSpc>
                <a:spcPts val="3816"/>
              </a:lnSpc>
            </a:pPr>
            <a:r>
              <a:rPr lang="en-US" sz="2725">
                <a:solidFill>
                  <a:srgbClr val="000000"/>
                </a:solidFill>
                <a:latin typeface="DM Sans"/>
              </a:rPr>
              <a:t>6</a:t>
            </a:r>
          </a:p>
        </p:txBody>
      </p:sp>
      <p:grpSp>
        <p:nvGrpSpPr>
          <p:cNvPr id="48" name="Group 48"/>
          <p:cNvGrpSpPr>
            <a:grpSpLocks noChangeAspect="1"/>
          </p:cNvGrpSpPr>
          <p:nvPr/>
        </p:nvGrpSpPr>
        <p:grpSpPr>
          <a:xfrm rot="5400000">
            <a:off x="12124294" y="1528204"/>
            <a:ext cx="84607" cy="21107400"/>
            <a:chOff x="0" y="0"/>
            <a:chExt cx="25400" cy="6337503"/>
          </a:xfrm>
        </p:grpSpPr>
        <p:sp>
          <p:nvSpPr>
            <p:cNvPr id="49" name="Freeform 49"/>
            <p:cNvSpPr/>
            <p:nvPr/>
          </p:nvSpPr>
          <p:spPr>
            <a:xfrm>
              <a:off x="0" y="0"/>
              <a:ext cx="25400" cy="6337554"/>
            </a:xfrm>
            <a:custGeom>
              <a:avLst/>
              <a:gdLst/>
              <a:ahLst/>
              <a:cxnLst/>
              <a:rect l="l" t="t" r="r" b="b"/>
              <a:pathLst>
                <a:path w="25400" h="6337554">
                  <a:moveTo>
                    <a:pt x="25400" y="6337554"/>
                  </a:moveTo>
                  <a:lnTo>
                    <a:pt x="25400" y="0"/>
                  </a:lnTo>
                  <a:lnTo>
                    <a:pt x="0" y="0"/>
                  </a:lnTo>
                  <a:lnTo>
                    <a:pt x="0" y="6337554"/>
                  </a:lnTo>
                  <a:lnTo>
                    <a:pt x="25400" y="6337554"/>
                  </a:lnTo>
                  <a:close/>
                </a:path>
              </a:pathLst>
            </a:custGeom>
            <a:solidFill>
              <a:srgbClr val="EBEBEB"/>
            </a:solidFill>
          </p:spPr>
          <p:txBody>
            <a:bodyPr/>
            <a:lstStyle/>
            <a:p>
              <a:endParaRPr lang="en-GB"/>
            </a:p>
          </p:txBody>
        </p:sp>
      </p:gr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14"/>
            <a:stretch>
              <a:fillRect t="-592" r="-362265" b="-592"/>
            </a:stretch>
          </a:blipFill>
        </p:spPr>
        <p:txBody>
          <a:bodyPr/>
          <a:lstStyle/>
          <a:p>
            <a:endParaRPr lang="en-GB" sz="3600"/>
          </a:p>
        </p:txBody>
      </p:sp>
      <p:pic>
        <p:nvPicPr>
          <p:cNvPr id="2050" name="Picture 2">
            <a:extLst>
              <a:ext uri="{FF2B5EF4-FFF2-40B4-BE49-F238E27FC236}">
                <a16:creationId xmlns:a16="http://schemas.microsoft.com/office/drawing/2014/main" id="{775BC1D1-4A5F-9068-1D5E-673C635911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7233" y="4998912"/>
            <a:ext cx="1591200" cy="4021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47DF009-F879-F79C-A7F4-D339A7A9E6EF}"/>
              </a:ext>
            </a:extLst>
          </p:cNvPr>
          <p:cNvPicPr>
            <a:picLocks noChangeAspect="1"/>
          </p:cNvPicPr>
          <p:nvPr/>
        </p:nvPicPr>
        <p:blipFill>
          <a:blip r:embed="rId16"/>
          <a:stretch>
            <a:fillRect/>
          </a:stretch>
        </p:blipFill>
        <p:spPr>
          <a:xfrm>
            <a:off x="7804210" y="8609245"/>
            <a:ext cx="7772400" cy="1977867"/>
          </a:xfrm>
          <a:prstGeom prst="rect">
            <a:avLst/>
          </a:prstGeom>
        </p:spPr>
      </p:pic>
      <p:pic>
        <p:nvPicPr>
          <p:cNvPr id="3" name="Picture 2">
            <a:extLst>
              <a:ext uri="{FF2B5EF4-FFF2-40B4-BE49-F238E27FC236}">
                <a16:creationId xmlns:a16="http://schemas.microsoft.com/office/drawing/2014/main" id="{6A14F2D0-3B2C-591C-79FA-28CCD5037C44}"/>
              </a:ext>
            </a:extLst>
          </p:cNvPr>
          <p:cNvPicPr>
            <a:picLocks noChangeAspect="1"/>
          </p:cNvPicPr>
          <p:nvPr/>
        </p:nvPicPr>
        <p:blipFill>
          <a:blip r:embed="rId17"/>
          <a:stretch>
            <a:fillRect/>
          </a:stretch>
        </p:blipFill>
        <p:spPr>
          <a:xfrm>
            <a:off x="15460076" y="4428370"/>
            <a:ext cx="8452499" cy="1902044"/>
          </a:xfrm>
          <a:prstGeom prst="rect">
            <a:avLst/>
          </a:prstGeom>
        </p:spPr>
      </p:pic>
      <p:pic>
        <p:nvPicPr>
          <p:cNvPr id="4" name="Picture 3">
            <a:extLst>
              <a:ext uri="{FF2B5EF4-FFF2-40B4-BE49-F238E27FC236}">
                <a16:creationId xmlns:a16="http://schemas.microsoft.com/office/drawing/2014/main" id="{E417862F-83CA-760E-1891-DBE8E95A3258}"/>
              </a:ext>
            </a:extLst>
          </p:cNvPr>
          <p:cNvPicPr>
            <a:picLocks noChangeAspect="1"/>
          </p:cNvPicPr>
          <p:nvPr/>
        </p:nvPicPr>
        <p:blipFill>
          <a:blip r:embed="rId18"/>
          <a:stretch>
            <a:fillRect/>
          </a:stretch>
        </p:blipFill>
        <p:spPr>
          <a:xfrm>
            <a:off x="7783545" y="4563779"/>
            <a:ext cx="6821434" cy="1758607"/>
          </a:xfrm>
          <a:prstGeom prst="rect">
            <a:avLst/>
          </a:prstGeom>
        </p:spPr>
      </p:pic>
      <p:pic>
        <p:nvPicPr>
          <p:cNvPr id="9" name="Picture 8">
            <a:extLst>
              <a:ext uri="{FF2B5EF4-FFF2-40B4-BE49-F238E27FC236}">
                <a16:creationId xmlns:a16="http://schemas.microsoft.com/office/drawing/2014/main" id="{D3632434-6C33-AF53-9FAF-1D85806002C2}"/>
              </a:ext>
            </a:extLst>
          </p:cNvPr>
          <p:cNvPicPr>
            <a:picLocks noChangeAspect="1"/>
          </p:cNvPicPr>
          <p:nvPr/>
        </p:nvPicPr>
        <p:blipFill>
          <a:blip r:embed="rId19"/>
          <a:stretch>
            <a:fillRect/>
          </a:stretch>
        </p:blipFill>
        <p:spPr>
          <a:xfrm>
            <a:off x="7706088" y="6896878"/>
            <a:ext cx="15010512" cy="1187444"/>
          </a:xfrm>
          <a:prstGeom prst="rect">
            <a:avLst/>
          </a:prstGeom>
        </p:spPr>
      </p:pic>
      <p:pic>
        <p:nvPicPr>
          <p:cNvPr id="11" name="Picture 10">
            <a:extLst>
              <a:ext uri="{FF2B5EF4-FFF2-40B4-BE49-F238E27FC236}">
                <a16:creationId xmlns:a16="http://schemas.microsoft.com/office/drawing/2014/main" id="{12BD403A-FD7F-8DF3-1120-99D1D2573D87}"/>
              </a:ext>
            </a:extLst>
          </p:cNvPr>
          <p:cNvPicPr>
            <a:picLocks noChangeAspect="1"/>
          </p:cNvPicPr>
          <p:nvPr/>
        </p:nvPicPr>
        <p:blipFill>
          <a:blip r:embed="rId20"/>
          <a:stretch>
            <a:fillRect/>
          </a:stretch>
        </p:blipFill>
        <p:spPr>
          <a:xfrm>
            <a:off x="15775843" y="8609246"/>
            <a:ext cx="8045004" cy="1977866"/>
          </a:xfrm>
          <a:prstGeom prst="rect">
            <a:avLst/>
          </a:prstGeom>
        </p:spPr>
      </p:pic>
    </p:spTree>
    <p:extLst>
      <p:ext uri="{BB962C8B-B14F-4D97-AF65-F5344CB8AC3E}">
        <p14:creationId xmlns:p14="http://schemas.microsoft.com/office/powerpoint/2010/main" val="29544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50"/>
                                        </p:tgtEl>
                                        <p:attrNameLst>
                                          <p:attrName>style.visibility</p:attrName>
                                        </p:attrNameLst>
                                      </p:cBhvr>
                                      <p:to>
                                        <p:strVal val="visible"/>
                                      </p:to>
                                    </p:set>
                                    <p:anim calcmode="lin" valueType="num">
                                      <p:cBhvr additive="base">
                                        <p:cTn id="67" dur="500" fill="hold"/>
                                        <p:tgtEl>
                                          <p:spTgt spid="2050"/>
                                        </p:tgtEl>
                                        <p:attrNameLst>
                                          <p:attrName>ppt_x</p:attrName>
                                        </p:attrNameLst>
                                      </p:cBhvr>
                                      <p:tavLst>
                                        <p:tav tm="0">
                                          <p:val>
                                            <p:strVal val="#ppt_x"/>
                                          </p:val>
                                        </p:tav>
                                        <p:tav tm="100000">
                                          <p:val>
                                            <p:strVal val="#ppt_x"/>
                                          </p:val>
                                        </p:tav>
                                      </p:tavLst>
                                    </p:anim>
                                    <p:anim calcmode="lin" valueType="num">
                                      <p:cBhvr additive="base">
                                        <p:cTn id="68" dur="500" fill="hold"/>
                                        <p:tgtEl>
                                          <p:spTgt spid="205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1000"/>
                                        <p:tgtEl>
                                          <p:spTgt spid="9"/>
                                        </p:tgtEl>
                                      </p:cBhvr>
                                    </p:animEffect>
                                    <p:anim calcmode="lin" valueType="num">
                                      <p:cBhvr>
                                        <p:cTn id="88" dur="1000" fill="hold"/>
                                        <p:tgtEl>
                                          <p:spTgt spid="9"/>
                                        </p:tgtEl>
                                        <p:attrNameLst>
                                          <p:attrName>ppt_x</p:attrName>
                                        </p:attrNameLst>
                                      </p:cBhvr>
                                      <p:tavLst>
                                        <p:tav tm="0">
                                          <p:val>
                                            <p:strVal val="#ppt_x"/>
                                          </p:val>
                                        </p:tav>
                                        <p:tav tm="100000">
                                          <p:val>
                                            <p:strVal val="#ppt_x"/>
                                          </p:val>
                                        </p:tav>
                                      </p:tavLst>
                                    </p:anim>
                                    <p:anim calcmode="lin" valueType="num">
                                      <p:cBhvr>
                                        <p:cTn id="89" dur="1000" fill="hold"/>
                                        <p:tgtEl>
                                          <p:spTgt spid="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1000"/>
                                        <p:tgtEl>
                                          <p:spTgt spid="35"/>
                                        </p:tgtEl>
                                      </p:cBhvr>
                                    </p:animEffect>
                                    <p:anim calcmode="lin" valueType="num">
                                      <p:cBhvr>
                                        <p:cTn id="93" dur="1000" fill="hold"/>
                                        <p:tgtEl>
                                          <p:spTgt spid="35"/>
                                        </p:tgtEl>
                                        <p:attrNameLst>
                                          <p:attrName>ppt_x</p:attrName>
                                        </p:attrNameLst>
                                      </p:cBhvr>
                                      <p:tavLst>
                                        <p:tav tm="0">
                                          <p:val>
                                            <p:strVal val="#ppt_x"/>
                                          </p:val>
                                        </p:tav>
                                        <p:tav tm="100000">
                                          <p:val>
                                            <p:strVal val="#ppt_x"/>
                                          </p:val>
                                        </p:tav>
                                      </p:tavLst>
                                    </p:anim>
                                    <p:anim calcmode="lin" valueType="num">
                                      <p:cBhvr>
                                        <p:cTn id="94" dur="1000" fill="hold"/>
                                        <p:tgtEl>
                                          <p:spTgt spid="3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1000"/>
                                        <p:tgtEl>
                                          <p:spTgt spid="11"/>
                                        </p:tgtEl>
                                      </p:cBhvr>
                                    </p:animEffect>
                                    <p:anim calcmode="lin" valueType="num">
                                      <p:cBhvr>
                                        <p:cTn id="98" dur="1000" fill="hold"/>
                                        <p:tgtEl>
                                          <p:spTgt spid="11"/>
                                        </p:tgtEl>
                                        <p:attrNameLst>
                                          <p:attrName>ppt_x</p:attrName>
                                        </p:attrNameLst>
                                      </p:cBhvr>
                                      <p:tavLst>
                                        <p:tav tm="0">
                                          <p:val>
                                            <p:strVal val="#ppt_x"/>
                                          </p:val>
                                        </p:tav>
                                        <p:tav tm="100000">
                                          <p:val>
                                            <p:strVal val="#ppt_x"/>
                                          </p:val>
                                        </p:tav>
                                      </p:tavLst>
                                    </p:anim>
                                    <p:anim calcmode="lin" valueType="num">
                                      <p:cBhvr>
                                        <p:cTn id="99" dur="1000" fill="hold"/>
                                        <p:tgtEl>
                                          <p:spTgt spid="1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1000"/>
                                        <p:tgtEl>
                                          <p:spTgt spid="5"/>
                                        </p:tgtEl>
                                      </p:cBhvr>
                                    </p:animEffect>
                                    <p:anim calcmode="lin" valueType="num">
                                      <p:cBhvr>
                                        <p:cTn id="103" dur="1000" fill="hold"/>
                                        <p:tgtEl>
                                          <p:spTgt spid="5"/>
                                        </p:tgtEl>
                                        <p:attrNameLst>
                                          <p:attrName>ppt_x</p:attrName>
                                        </p:attrNameLst>
                                      </p:cBhvr>
                                      <p:tavLst>
                                        <p:tav tm="0">
                                          <p:val>
                                            <p:strVal val="#ppt_x"/>
                                          </p:val>
                                        </p:tav>
                                        <p:tav tm="100000">
                                          <p:val>
                                            <p:strVal val="#ppt_x"/>
                                          </p:val>
                                        </p:tav>
                                      </p:tavLst>
                                    </p:anim>
                                    <p:anim calcmode="lin" valueType="num">
                                      <p:cBhvr>
                                        <p:cTn id="104" dur="1000" fill="hold"/>
                                        <p:tgtEl>
                                          <p:spTgt spid="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GB"/>
          </a:p>
        </p:txBody>
      </p:sp>
      <p:grpSp>
        <p:nvGrpSpPr>
          <p:cNvPr id="5" name="Group 5"/>
          <p:cNvGrpSpPr>
            <a:grpSpLocks noChangeAspect="1"/>
          </p:cNvGrpSpPr>
          <p:nvPr/>
        </p:nvGrpSpPr>
        <p:grpSpPr>
          <a:xfrm>
            <a:off x="7349327" y="4474752"/>
            <a:ext cx="25403" cy="6337506"/>
            <a:chOff x="0" y="0"/>
            <a:chExt cx="25400" cy="6337503"/>
          </a:xfrm>
        </p:grpSpPr>
        <p:sp>
          <p:nvSpPr>
            <p:cNvPr id="6" name="Freeform 6"/>
            <p:cNvSpPr/>
            <p:nvPr/>
          </p:nvSpPr>
          <p:spPr>
            <a:xfrm>
              <a:off x="0" y="0"/>
              <a:ext cx="25400" cy="6337554"/>
            </a:xfrm>
            <a:custGeom>
              <a:avLst/>
              <a:gdLst/>
              <a:ahLst/>
              <a:cxnLst/>
              <a:rect l="l" t="t" r="r" b="b"/>
              <a:pathLst>
                <a:path w="25400" h="6337554">
                  <a:moveTo>
                    <a:pt x="25400" y="6337554"/>
                  </a:moveTo>
                  <a:lnTo>
                    <a:pt x="25400" y="0"/>
                  </a:lnTo>
                  <a:lnTo>
                    <a:pt x="0" y="0"/>
                  </a:lnTo>
                  <a:lnTo>
                    <a:pt x="0" y="6337554"/>
                  </a:lnTo>
                  <a:lnTo>
                    <a:pt x="25400" y="6337554"/>
                  </a:lnTo>
                  <a:close/>
                </a:path>
              </a:pathLst>
            </a:custGeom>
            <a:solidFill>
              <a:srgbClr val="DADADA"/>
            </a:solidFill>
          </p:spPr>
          <p:txBody>
            <a:bodyPr/>
            <a:lstStyle/>
            <a:p>
              <a:endParaRPr lang="en-GB"/>
            </a:p>
          </p:txBody>
        </p:sp>
      </p:grpSp>
      <p:grpSp>
        <p:nvGrpSpPr>
          <p:cNvPr id="12" name="Group 12"/>
          <p:cNvGrpSpPr>
            <a:grpSpLocks noChangeAspect="1"/>
          </p:cNvGrpSpPr>
          <p:nvPr/>
        </p:nvGrpSpPr>
        <p:grpSpPr>
          <a:xfrm>
            <a:off x="2037731" y="4097201"/>
            <a:ext cx="235572" cy="7092608"/>
            <a:chOff x="0" y="-551854"/>
            <a:chExt cx="235575" cy="7092608"/>
          </a:xfrm>
        </p:grpSpPr>
        <p:sp>
          <p:nvSpPr>
            <p:cNvPr id="13" name="Freeform 13"/>
            <p:cNvSpPr/>
            <p:nvPr/>
          </p:nvSpPr>
          <p:spPr>
            <a:xfrm>
              <a:off x="0" y="-551854"/>
              <a:ext cx="235575" cy="7092608"/>
            </a:xfrm>
            <a:custGeom>
              <a:avLst/>
              <a:gdLst/>
              <a:ahLst/>
              <a:cxnLst/>
              <a:rect l="l" t="t" r="r" b="b"/>
              <a:pathLst>
                <a:path w="203200" h="6540754">
                  <a:moveTo>
                    <a:pt x="101600" y="6540754"/>
                  </a:moveTo>
                  <a:cubicBezTo>
                    <a:pt x="157734" y="6540754"/>
                    <a:pt x="203200" y="6495288"/>
                    <a:pt x="203200" y="6439154"/>
                  </a:cubicBezTo>
                  <a:cubicBezTo>
                    <a:pt x="203200" y="6383020"/>
                    <a:pt x="157734" y="6337554"/>
                    <a:pt x="101600" y="6337554"/>
                  </a:cubicBezTo>
                  <a:cubicBezTo>
                    <a:pt x="45466" y="6337554"/>
                    <a:pt x="0" y="6383020"/>
                    <a:pt x="0" y="6439154"/>
                  </a:cubicBezTo>
                  <a:cubicBezTo>
                    <a:pt x="0" y="6495288"/>
                    <a:pt x="45466" y="6540754"/>
                    <a:pt x="101600" y="6540754"/>
                  </a:cubicBezTo>
                  <a:close/>
                  <a:moveTo>
                    <a:pt x="101600" y="203200"/>
                  </a:moveTo>
                  <a:cubicBezTo>
                    <a:pt x="157734" y="203200"/>
                    <a:pt x="203200" y="157734"/>
                    <a:pt x="203200" y="101600"/>
                  </a:cubicBezTo>
                  <a:cubicBezTo>
                    <a:pt x="203200" y="45466"/>
                    <a:pt x="157734" y="0"/>
                    <a:pt x="101600" y="0"/>
                  </a:cubicBezTo>
                  <a:cubicBezTo>
                    <a:pt x="45466" y="0"/>
                    <a:pt x="0" y="45466"/>
                    <a:pt x="0" y="101600"/>
                  </a:cubicBezTo>
                  <a:cubicBezTo>
                    <a:pt x="0" y="157734"/>
                    <a:pt x="45466" y="203200"/>
                    <a:pt x="101600" y="203200"/>
                  </a:cubicBezTo>
                  <a:close/>
                  <a:moveTo>
                    <a:pt x="120650" y="6439154"/>
                  </a:moveTo>
                  <a:lnTo>
                    <a:pt x="120650" y="101600"/>
                  </a:lnTo>
                  <a:lnTo>
                    <a:pt x="82550" y="101600"/>
                  </a:lnTo>
                  <a:lnTo>
                    <a:pt x="82550" y="6439154"/>
                  </a:lnTo>
                  <a:lnTo>
                    <a:pt x="120650" y="6439154"/>
                  </a:lnTo>
                  <a:close/>
                </a:path>
              </a:pathLst>
            </a:custGeom>
            <a:solidFill>
              <a:srgbClr val="000000"/>
            </a:solidFill>
          </p:spPr>
          <p:txBody>
            <a:bodyPr/>
            <a:lstStyle/>
            <a:p>
              <a:endParaRPr lang="en-GB"/>
            </a:p>
          </p:txBody>
        </p:sp>
      </p:grpSp>
      <p:sp>
        <p:nvSpPr>
          <p:cNvPr id="14" name="Freeform 14"/>
          <p:cNvSpPr/>
          <p:nvPr/>
        </p:nvSpPr>
        <p:spPr>
          <a:xfrm>
            <a:off x="2463803" y="10478355"/>
            <a:ext cx="1103833" cy="403555"/>
          </a:xfrm>
          <a:custGeom>
            <a:avLst/>
            <a:gdLst/>
            <a:ahLst/>
            <a:cxnLst/>
            <a:rect l="l" t="t" r="r" b="b"/>
            <a:pathLst>
              <a:path w="1103833" h="403555">
                <a:moveTo>
                  <a:pt x="0" y="0"/>
                </a:moveTo>
                <a:lnTo>
                  <a:pt x="1103833" y="0"/>
                </a:lnTo>
                <a:lnTo>
                  <a:pt x="1103833" y="403555"/>
                </a:lnTo>
                <a:lnTo>
                  <a:pt x="0" y="403555"/>
                </a:lnTo>
                <a:lnTo>
                  <a:pt x="0" y="0"/>
                </a:lnTo>
                <a:close/>
              </a:path>
            </a:pathLst>
          </a:custGeom>
          <a:blipFill>
            <a:blip r:embed="rId3"/>
            <a:stretch>
              <a:fillRect/>
            </a:stretch>
          </a:blipFill>
        </p:spPr>
        <p:txBody>
          <a:bodyPr/>
          <a:lstStyle/>
          <a:p>
            <a:endParaRPr lang="en-GB"/>
          </a:p>
        </p:txBody>
      </p:sp>
      <p:sp>
        <p:nvSpPr>
          <p:cNvPr id="15" name="Freeform 15"/>
          <p:cNvSpPr/>
          <p:nvPr/>
        </p:nvSpPr>
        <p:spPr>
          <a:xfrm>
            <a:off x="2619775" y="9796946"/>
            <a:ext cx="439160" cy="415423"/>
          </a:xfrm>
          <a:custGeom>
            <a:avLst/>
            <a:gdLst/>
            <a:ahLst/>
            <a:cxnLst/>
            <a:rect l="l" t="t" r="r" b="b"/>
            <a:pathLst>
              <a:path w="439160" h="415423">
                <a:moveTo>
                  <a:pt x="0" y="0"/>
                </a:moveTo>
                <a:lnTo>
                  <a:pt x="439160" y="0"/>
                </a:lnTo>
                <a:lnTo>
                  <a:pt x="439160" y="415423"/>
                </a:lnTo>
                <a:lnTo>
                  <a:pt x="0" y="415423"/>
                </a:lnTo>
                <a:lnTo>
                  <a:pt x="0" y="0"/>
                </a:lnTo>
                <a:close/>
              </a:path>
            </a:pathLst>
          </a:custGeom>
          <a:blipFill>
            <a:blip r:embed="rId4"/>
            <a:stretch>
              <a:fillRect l="-1494" r="-1496"/>
            </a:stretch>
          </a:blipFill>
        </p:spPr>
        <p:txBody>
          <a:bodyPr/>
          <a:lstStyle/>
          <a:p>
            <a:endParaRPr lang="en-GB"/>
          </a:p>
        </p:txBody>
      </p:sp>
      <p:sp>
        <p:nvSpPr>
          <p:cNvPr id="16" name="Freeform 16"/>
          <p:cNvSpPr/>
          <p:nvPr/>
        </p:nvSpPr>
        <p:spPr>
          <a:xfrm>
            <a:off x="3189484" y="9547696"/>
            <a:ext cx="1614202" cy="902056"/>
          </a:xfrm>
          <a:custGeom>
            <a:avLst/>
            <a:gdLst/>
            <a:ahLst/>
            <a:cxnLst/>
            <a:rect l="l" t="t" r="r" b="b"/>
            <a:pathLst>
              <a:path w="1614202" h="902056">
                <a:moveTo>
                  <a:pt x="0" y="0"/>
                </a:moveTo>
                <a:lnTo>
                  <a:pt x="1614202" y="0"/>
                </a:lnTo>
                <a:lnTo>
                  <a:pt x="1614202" y="902055"/>
                </a:lnTo>
                <a:lnTo>
                  <a:pt x="0" y="902055"/>
                </a:lnTo>
                <a:lnTo>
                  <a:pt x="0" y="0"/>
                </a:lnTo>
                <a:close/>
              </a:path>
            </a:pathLst>
          </a:custGeom>
          <a:blipFill>
            <a:blip r:embed="rId5"/>
            <a:stretch>
              <a:fillRect t="-284" b="-284"/>
            </a:stretch>
          </a:blipFill>
        </p:spPr>
        <p:txBody>
          <a:bodyPr/>
          <a:lstStyle/>
          <a:p>
            <a:endParaRPr lang="en-GB"/>
          </a:p>
        </p:txBody>
      </p:sp>
      <p:sp>
        <p:nvSpPr>
          <p:cNvPr id="17" name="Freeform 17"/>
          <p:cNvSpPr/>
          <p:nvPr/>
        </p:nvSpPr>
        <p:spPr>
          <a:xfrm>
            <a:off x="2578231" y="6094084"/>
            <a:ext cx="1614202" cy="902056"/>
          </a:xfrm>
          <a:custGeom>
            <a:avLst/>
            <a:gdLst/>
            <a:ahLst/>
            <a:cxnLst/>
            <a:rect l="l" t="t" r="r" b="b"/>
            <a:pathLst>
              <a:path w="1614202" h="902056">
                <a:moveTo>
                  <a:pt x="0" y="0"/>
                </a:moveTo>
                <a:lnTo>
                  <a:pt x="1614202" y="0"/>
                </a:lnTo>
                <a:lnTo>
                  <a:pt x="1614202" y="902056"/>
                </a:lnTo>
                <a:lnTo>
                  <a:pt x="0" y="902056"/>
                </a:lnTo>
                <a:lnTo>
                  <a:pt x="0" y="0"/>
                </a:lnTo>
                <a:close/>
              </a:path>
            </a:pathLst>
          </a:custGeom>
          <a:blipFill>
            <a:blip r:embed="rId5"/>
            <a:stretch>
              <a:fillRect t="-284" b="-284"/>
            </a:stretch>
          </a:blipFill>
        </p:spPr>
        <p:txBody>
          <a:bodyPr/>
          <a:lstStyle/>
          <a:p>
            <a:endParaRPr lang="en-GB"/>
          </a:p>
        </p:txBody>
      </p:sp>
      <p:sp>
        <p:nvSpPr>
          <p:cNvPr id="18" name="Freeform 18"/>
          <p:cNvSpPr/>
          <p:nvPr/>
        </p:nvSpPr>
        <p:spPr>
          <a:xfrm>
            <a:off x="2643511" y="8890690"/>
            <a:ext cx="1483643" cy="842715"/>
          </a:xfrm>
          <a:custGeom>
            <a:avLst/>
            <a:gdLst/>
            <a:ahLst/>
            <a:cxnLst/>
            <a:rect l="l" t="t" r="r" b="b"/>
            <a:pathLst>
              <a:path w="1483643" h="842715">
                <a:moveTo>
                  <a:pt x="0" y="0"/>
                </a:moveTo>
                <a:lnTo>
                  <a:pt x="1483643" y="0"/>
                </a:lnTo>
                <a:lnTo>
                  <a:pt x="1483643" y="842715"/>
                </a:lnTo>
                <a:lnTo>
                  <a:pt x="0" y="842715"/>
                </a:lnTo>
                <a:lnTo>
                  <a:pt x="0" y="0"/>
                </a:lnTo>
                <a:close/>
              </a:path>
            </a:pathLst>
          </a:custGeom>
          <a:blipFill>
            <a:blip r:embed="rId6"/>
            <a:stretch>
              <a:fillRect l="-489" r="-488"/>
            </a:stretch>
          </a:blipFill>
        </p:spPr>
        <p:txBody>
          <a:bodyPr/>
          <a:lstStyle/>
          <a:p>
            <a:endParaRPr lang="en-GB"/>
          </a:p>
        </p:txBody>
      </p:sp>
      <p:sp>
        <p:nvSpPr>
          <p:cNvPr id="19" name="Freeform 19"/>
          <p:cNvSpPr/>
          <p:nvPr/>
        </p:nvSpPr>
        <p:spPr>
          <a:xfrm>
            <a:off x="2679106" y="8435509"/>
            <a:ext cx="557851" cy="391687"/>
          </a:xfrm>
          <a:custGeom>
            <a:avLst/>
            <a:gdLst/>
            <a:ahLst/>
            <a:cxnLst/>
            <a:rect l="l" t="t" r="r" b="b"/>
            <a:pathLst>
              <a:path w="557851" h="391687">
                <a:moveTo>
                  <a:pt x="0" y="0"/>
                </a:moveTo>
                <a:lnTo>
                  <a:pt x="557851" y="0"/>
                </a:lnTo>
                <a:lnTo>
                  <a:pt x="557851" y="391687"/>
                </a:lnTo>
                <a:lnTo>
                  <a:pt x="0" y="391687"/>
                </a:lnTo>
                <a:lnTo>
                  <a:pt x="0" y="0"/>
                </a:lnTo>
                <a:close/>
              </a:path>
            </a:pathLst>
          </a:custGeom>
          <a:blipFill>
            <a:blip r:embed="rId7"/>
            <a:stretch>
              <a:fillRect t="-85" b="-85"/>
            </a:stretch>
          </a:blipFill>
        </p:spPr>
        <p:txBody>
          <a:bodyPr/>
          <a:lstStyle/>
          <a:p>
            <a:endParaRPr lang="en-GB"/>
          </a:p>
        </p:txBody>
      </p:sp>
      <p:sp>
        <p:nvSpPr>
          <p:cNvPr id="20" name="Freeform 20"/>
          <p:cNvSpPr/>
          <p:nvPr/>
        </p:nvSpPr>
        <p:spPr>
          <a:xfrm>
            <a:off x="4076700" y="8459007"/>
            <a:ext cx="800100" cy="304800"/>
          </a:xfrm>
          <a:custGeom>
            <a:avLst/>
            <a:gdLst/>
            <a:ahLst/>
            <a:cxnLst/>
            <a:rect l="l" t="t" r="r" b="b"/>
            <a:pathLst>
              <a:path w="800100" h="304800">
                <a:moveTo>
                  <a:pt x="0" y="0"/>
                </a:moveTo>
                <a:lnTo>
                  <a:pt x="800100" y="0"/>
                </a:lnTo>
                <a:lnTo>
                  <a:pt x="800100" y="304800"/>
                </a:lnTo>
                <a:lnTo>
                  <a:pt x="0" y="304800"/>
                </a:lnTo>
                <a:lnTo>
                  <a:pt x="0" y="0"/>
                </a:lnTo>
                <a:close/>
              </a:path>
            </a:pathLst>
          </a:custGeom>
          <a:blipFill>
            <a:blip r:embed="rId8"/>
            <a:stretch>
              <a:fillRect t="-40" b="-37"/>
            </a:stretch>
          </a:blipFill>
        </p:spPr>
        <p:txBody>
          <a:bodyPr/>
          <a:lstStyle/>
          <a:p>
            <a:endParaRPr lang="en-GB"/>
          </a:p>
        </p:txBody>
      </p:sp>
      <p:sp>
        <p:nvSpPr>
          <p:cNvPr id="21" name="Freeform 21"/>
          <p:cNvSpPr/>
          <p:nvPr/>
        </p:nvSpPr>
        <p:spPr>
          <a:xfrm>
            <a:off x="4876800" y="8306607"/>
            <a:ext cx="1790700" cy="698497"/>
          </a:xfrm>
          <a:custGeom>
            <a:avLst/>
            <a:gdLst/>
            <a:ahLst/>
            <a:cxnLst/>
            <a:rect l="l" t="t" r="r" b="b"/>
            <a:pathLst>
              <a:path w="1790700" h="698497">
                <a:moveTo>
                  <a:pt x="0" y="0"/>
                </a:moveTo>
                <a:lnTo>
                  <a:pt x="1790700" y="0"/>
                </a:lnTo>
                <a:lnTo>
                  <a:pt x="1790700" y="698497"/>
                </a:lnTo>
                <a:lnTo>
                  <a:pt x="0" y="698497"/>
                </a:lnTo>
                <a:lnTo>
                  <a:pt x="0" y="0"/>
                </a:lnTo>
                <a:close/>
              </a:path>
            </a:pathLst>
          </a:custGeom>
          <a:blipFill>
            <a:blip r:embed="rId9"/>
            <a:stretch>
              <a:fillRect t="-1272" b="-1273"/>
            </a:stretch>
          </a:blipFill>
        </p:spPr>
        <p:txBody>
          <a:bodyPr/>
          <a:lstStyle/>
          <a:p>
            <a:endParaRPr lang="en-GB"/>
          </a:p>
        </p:txBody>
      </p:sp>
      <p:sp>
        <p:nvSpPr>
          <p:cNvPr id="22" name="Freeform 22"/>
          <p:cNvSpPr/>
          <p:nvPr/>
        </p:nvSpPr>
        <p:spPr>
          <a:xfrm>
            <a:off x="2341607" y="6990664"/>
            <a:ext cx="1790700" cy="698497"/>
          </a:xfrm>
          <a:custGeom>
            <a:avLst/>
            <a:gdLst/>
            <a:ahLst/>
            <a:cxnLst/>
            <a:rect l="l" t="t" r="r" b="b"/>
            <a:pathLst>
              <a:path w="1790700" h="698497">
                <a:moveTo>
                  <a:pt x="0" y="0"/>
                </a:moveTo>
                <a:lnTo>
                  <a:pt x="1790700" y="0"/>
                </a:lnTo>
                <a:lnTo>
                  <a:pt x="1790700" y="698496"/>
                </a:lnTo>
                <a:lnTo>
                  <a:pt x="0" y="698496"/>
                </a:lnTo>
                <a:lnTo>
                  <a:pt x="0" y="0"/>
                </a:lnTo>
                <a:close/>
              </a:path>
            </a:pathLst>
          </a:custGeom>
          <a:blipFill>
            <a:blip r:embed="rId9"/>
            <a:stretch>
              <a:fillRect t="-1272" b="-1273"/>
            </a:stretch>
          </a:blipFill>
        </p:spPr>
        <p:txBody>
          <a:bodyPr/>
          <a:lstStyle/>
          <a:p>
            <a:endParaRPr lang="en-GB"/>
          </a:p>
        </p:txBody>
      </p:sp>
      <p:sp>
        <p:nvSpPr>
          <p:cNvPr id="23" name="Freeform 23"/>
          <p:cNvSpPr/>
          <p:nvPr/>
        </p:nvSpPr>
        <p:spPr>
          <a:xfrm>
            <a:off x="4876800" y="8293958"/>
            <a:ext cx="1790700" cy="698497"/>
          </a:xfrm>
          <a:custGeom>
            <a:avLst/>
            <a:gdLst/>
            <a:ahLst/>
            <a:cxnLst/>
            <a:rect l="l" t="t" r="r" b="b"/>
            <a:pathLst>
              <a:path w="1790700" h="698497">
                <a:moveTo>
                  <a:pt x="0" y="0"/>
                </a:moveTo>
                <a:lnTo>
                  <a:pt x="1790700" y="0"/>
                </a:lnTo>
                <a:lnTo>
                  <a:pt x="1790700" y="698497"/>
                </a:lnTo>
                <a:lnTo>
                  <a:pt x="0" y="698497"/>
                </a:lnTo>
                <a:lnTo>
                  <a:pt x="0" y="0"/>
                </a:lnTo>
                <a:close/>
              </a:path>
            </a:pathLst>
          </a:custGeom>
          <a:blipFill>
            <a:blip r:embed="rId9"/>
            <a:stretch>
              <a:fillRect t="-1272" b="-1273"/>
            </a:stretch>
          </a:blipFill>
        </p:spPr>
        <p:txBody>
          <a:bodyPr/>
          <a:lstStyle/>
          <a:p>
            <a:endParaRPr lang="en-GB"/>
          </a:p>
        </p:txBody>
      </p:sp>
      <p:sp>
        <p:nvSpPr>
          <p:cNvPr id="24" name="Freeform 24"/>
          <p:cNvSpPr/>
          <p:nvPr/>
        </p:nvSpPr>
        <p:spPr>
          <a:xfrm>
            <a:off x="6591300" y="8440601"/>
            <a:ext cx="584197" cy="355597"/>
          </a:xfrm>
          <a:custGeom>
            <a:avLst/>
            <a:gdLst/>
            <a:ahLst/>
            <a:cxnLst/>
            <a:rect l="l" t="t" r="r" b="b"/>
            <a:pathLst>
              <a:path w="584197" h="355597">
                <a:moveTo>
                  <a:pt x="0" y="0"/>
                </a:moveTo>
                <a:lnTo>
                  <a:pt x="584197" y="0"/>
                </a:lnTo>
                <a:lnTo>
                  <a:pt x="584197" y="355597"/>
                </a:lnTo>
                <a:lnTo>
                  <a:pt x="0" y="355597"/>
                </a:lnTo>
                <a:lnTo>
                  <a:pt x="0" y="0"/>
                </a:lnTo>
                <a:close/>
              </a:path>
            </a:pathLst>
          </a:custGeom>
          <a:blipFill>
            <a:blip r:embed="rId10"/>
            <a:stretch>
              <a:fillRect t="-198" b="-198"/>
            </a:stretch>
          </a:blipFill>
        </p:spPr>
        <p:txBody>
          <a:bodyPr/>
          <a:lstStyle/>
          <a:p>
            <a:endParaRPr lang="en-GB"/>
          </a:p>
        </p:txBody>
      </p:sp>
      <p:sp>
        <p:nvSpPr>
          <p:cNvPr id="26" name="Freeform 26"/>
          <p:cNvSpPr/>
          <p:nvPr/>
        </p:nvSpPr>
        <p:spPr>
          <a:xfrm>
            <a:off x="2717797" y="7633504"/>
            <a:ext cx="762000" cy="584197"/>
          </a:xfrm>
          <a:custGeom>
            <a:avLst/>
            <a:gdLst/>
            <a:ahLst/>
            <a:cxnLst/>
            <a:rect l="l" t="t" r="r" b="b"/>
            <a:pathLst>
              <a:path w="762000" h="584197">
                <a:moveTo>
                  <a:pt x="0" y="0"/>
                </a:moveTo>
                <a:lnTo>
                  <a:pt x="762000" y="0"/>
                </a:lnTo>
                <a:lnTo>
                  <a:pt x="762000" y="584197"/>
                </a:lnTo>
                <a:lnTo>
                  <a:pt x="0" y="584197"/>
                </a:lnTo>
                <a:lnTo>
                  <a:pt x="0" y="0"/>
                </a:lnTo>
                <a:close/>
              </a:path>
            </a:pathLst>
          </a:custGeom>
          <a:blipFill>
            <a:blip r:embed="rId11"/>
            <a:stretch>
              <a:fillRect l="-1111" r="-1111"/>
            </a:stretch>
          </a:blipFill>
        </p:spPr>
        <p:txBody>
          <a:bodyPr/>
          <a:lstStyle/>
          <a:p>
            <a:endParaRPr lang="en-GB"/>
          </a:p>
        </p:txBody>
      </p:sp>
      <p:sp>
        <p:nvSpPr>
          <p:cNvPr id="27" name="Freeform 27"/>
          <p:cNvSpPr/>
          <p:nvPr/>
        </p:nvSpPr>
        <p:spPr>
          <a:xfrm>
            <a:off x="3289297" y="8420907"/>
            <a:ext cx="723900" cy="419100"/>
          </a:xfrm>
          <a:custGeom>
            <a:avLst/>
            <a:gdLst/>
            <a:ahLst/>
            <a:cxnLst/>
            <a:rect l="l" t="t" r="r" b="b"/>
            <a:pathLst>
              <a:path w="723900" h="419100">
                <a:moveTo>
                  <a:pt x="0" y="0"/>
                </a:moveTo>
                <a:lnTo>
                  <a:pt x="723900" y="0"/>
                </a:lnTo>
                <a:lnTo>
                  <a:pt x="723900" y="419100"/>
                </a:lnTo>
                <a:lnTo>
                  <a:pt x="0" y="419100"/>
                </a:lnTo>
                <a:lnTo>
                  <a:pt x="0" y="0"/>
                </a:lnTo>
                <a:close/>
              </a:path>
            </a:pathLst>
          </a:custGeom>
          <a:blipFill>
            <a:blip r:embed="rId12"/>
            <a:stretch>
              <a:fillRect l="-1461" r="-1461"/>
            </a:stretch>
          </a:blipFill>
        </p:spPr>
        <p:txBody>
          <a:bodyPr/>
          <a:lstStyle/>
          <a:p>
            <a:endParaRPr lang="en-GB"/>
          </a:p>
        </p:txBody>
      </p:sp>
      <p:sp>
        <p:nvSpPr>
          <p:cNvPr id="28" name="Freeform 28"/>
          <p:cNvSpPr/>
          <p:nvPr/>
        </p:nvSpPr>
        <p:spPr>
          <a:xfrm>
            <a:off x="2578231" y="5619042"/>
            <a:ext cx="1066800" cy="431797"/>
          </a:xfrm>
          <a:custGeom>
            <a:avLst/>
            <a:gdLst/>
            <a:ahLst/>
            <a:cxnLst/>
            <a:rect l="l" t="t" r="r" b="b"/>
            <a:pathLst>
              <a:path w="1066800" h="431797">
                <a:moveTo>
                  <a:pt x="0" y="0"/>
                </a:moveTo>
                <a:lnTo>
                  <a:pt x="1066800" y="0"/>
                </a:lnTo>
                <a:lnTo>
                  <a:pt x="1066800" y="431797"/>
                </a:lnTo>
                <a:lnTo>
                  <a:pt x="0" y="431797"/>
                </a:lnTo>
                <a:lnTo>
                  <a:pt x="0" y="0"/>
                </a:lnTo>
                <a:close/>
              </a:path>
            </a:pathLst>
          </a:custGeom>
          <a:blipFill>
            <a:blip r:embed="rId13"/>
            <a:stretch>
              <a:fillRect l="-2041" r="-2040"/>
            </a:stretch>
          </a:blipFill>
        </p:spPr>
        <p:txBody>
          <a:bodyPr/>
          <a:lstStyle/>
          <a:p>
            <a:endParaRPr lang="en-GB"/>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gn="l">
              <a:lnSpc>
                <a:spcPts val="8511"/>
              </a:lnSpc>
            </a:pPr>
            <a:r>
              <a:rPr lang="en-US" sz="6079">
                <a:solidFill>
                  <a:srgbClr val="FFFFFF"/>
                </a:solidFill>
                <a:latin typeface="DM Sans"/>
              </a:rPr>
              <a:t>Cybersecurity Vulnerabilities </a:t>
            </a:r>
            <a:r>
              <a:rPr lang="en-US" sz="6079">
                <a:solidFill>
                  <a:srgbClr val="1264FA"/>
                </a:solidFill>
                <a:latin typeface="DM Sans"/>
              </a:rPr>
              <a:t>on Rise</a:t>
            </a:r>
          </a:p>
        </p:txBody>
      </p:sp>
      <p:sp>
        <p:nvSpPr>
          <p:cNvPr id="30" name="TextBox 30"/>
          <p:cNvSpPr txBox="1"/>
          <p:nvPr/>
        </p:nvSpPr>
        <p:spPr>
          <a:xfrm>
            <a:off x="-648553" y="4822721"/>
            <a:ext cx="2737533" cy="5469382"/>
          </a:xfrm>
          <a:prstGeom prst="rect">
            <a:avLst/>
          </a:prstGeom>
        </p:spPr>
        <p:txBody>
          <a:bodyPr lIns="0" tIns="0" rIns="0" bIns="0" rtlCol="0" anchor="t">
            <a:spAutoFit/>
          </a:bodyPr>
          <a:lstStyle/>
          <a:p>
            <a:pPr algn="r">
              <a:lnSpc>
                <a:spcPts val="5401"/>
              </a:lnSpc>
            </a:pPr>
            <a:r>
              <a:rPr lang="en-US" sz="2799">
                <a:solidFill>
                  <a:srgbClr val="000000"/>
                </a:solidFill>
                <a:latin typeface="DM Sans"/>
              </a:rPr>
              <a:t>Aug 2023-</a:t>
            </a:r>
          </a:p>
          <a:p>
            <a:pPr algn="r">
              <a:lnSpc>
                <a:spcPts val="5401"/>
              </a:lnSpc>
            </a:pPr>
            <a:r>
              <a:rPr lang="en-US" sz="2799">
                <a:solidFill>
                  <a:srgbClr val="000000"/>
                </a:solidFill>
                <a:latin typeface="DM Sans"/>
              </a:rPr>
              <a:t>Dec 2022-</a:t>
            </a:r>
          </a:p>
          <a:p>
            <a:pPr algn="r">
              <a:lnSpc>
                <a:spcPts val="5401"/>
              </a:lnSpc>
            </a:pPr>
            <a:r>
              <a:rPr lang="en-US" sz="2799">
                <a:solidFill>
                  <a:srgbClr val="000000"/>
                </a:solidFill>
                <a:latin typeface="DM Sans"/>
              </a:rPr>
              <a:t>Apr 2022-</a:t>
            </a:r>
          </a:p>
          <a:p>
            <a:pPr algn="r">
              <a:lnSpc>
                <a:spcPts val="5401"/>
              </a:lnSpc>
            </a:pPr>
            <a:r>
              <a:rPr lang="en-US" sz="2799">
                <a:solidFill>
                  <a:srgbClr val="000000"/>
                </a:solidFill>
                <a:latin typeface="DM Sans"/>
              </a:rPr>
              <a:t>Feb 2021-</a:t>
            </a:r>
          </a:p>
          <a:p>
            <a:pPr algn="r">
              <a:lnSpc>
                <a:spcPts val="5401"/>
              </a:lnSpc>
            </a:pPr>
            <a:r>
              <a:rPr lang="en-US" sz="2799">
                <a:solidFill>
                  <a:srgbClr val="000000"/>
                </a:solidFill>
                <a:latin typeface="DM Sans"/>
              </a:rPr>
              <a:t>Aug 2020- 2019-</a:t>
            </a:r>
          </a:p>
          <a:p>
            <a:pPr algn="r">
              <a:lnSpc>
                <a:spcPts val="5401"/>
              </a:lnSpc>
            </a:pPr>
            <a:r>
              <a:rPr lang="en-US" sz="2799">
                <a:solidFill>
                  <a:srgbClr val="000000"/>
                </a:solidFill>
                <a:latin typeface="DM Sans"/>
              </a:rPr>
              <a:t>2019-</a:t>
            </a:r>
          </a:p>
          <a:p>
            <a:pPr algn="r">
              <a:lnSpc>
                <a:spcPts val="5401"/>
              </a:lnSpc>
            </a:pPr>
            <a:r>
              <a:rPr lang="en-US" sz="2799">
                <a:solidFill>
                  <a:srgbClr val="000000"/>
                </a:solidFill>
                <a:latin typeface="DM Sans"/>
              </a:rPr>
              <a:t>2017-</a:t>
            </a:r>
          </a:p>
        </p:txBody>
      </p:sp>
      <p:sp>
        <p:nvSpPr>
          <p:cNvPr id="31" name="TextBox 31"/>
          <p:cNvSpPr txBox="1"/>
          <p:nvPr/>
        </p:nvSpPr>
        <p:spPr>
          <a:xfrm>
            <a:off x="2108197" y="2473976"/>
            <a:ext cx="17495546" cy="477631"/>
          </a:xfrm>
          <a:prstGeom prst="rect">
            <a:avLst/>
          </a:prstGeom>
        </p:spPr>
        <p:txBody>
          <a:bodyPr wrap="square" lIns="0" tIns="0" rIns="0" bIns="0" rtlCol="0" anchor="t">
            <a:spAutoFit/>
          </a:bodyPr>
          <a:lstStyle/>
          <a:p>
            <a:pPr algn="l">
              <a:lnSpc>
                <a:spcPts val="3919"/>
              </a:lnSpc>
            </a:pPr>
            <a:r>
              <a:rPr lang="en-US" sz="2799">
                <a:solidFill>
                  <a:srgbClr val="FFFFFF"/>
                </a:solidFill>
                <a:latin typeface="DM Sans"/>
              </a:rPr>
              <a:t>Mobility companies have seen an exponential rise in automotive cybersecurity attacks and Vulnerabilities</a:t>
            </a:r>
          </a:p>
        </p:txBody>
      </p:sp>
      <p:sp>
        <p:nvSpPr>
          <p:cNvPr id="47" name="TextBox 47"/>
          <p:cNvSpPr txBox="1"/>
          <p:nvPr/>
        </p:nvSpPr>
        <p:spPr>
          <a:xfrm>
            <a:off x="23266403" y="12741726"/>
            <a:ext cx="219466" cy="465320"/>
          </a:xfrm>
          <a:prstGeom prst="rect">
            <a:avLst/>
          </a:prstGeom>
        </p:spPr>
        <p:txBody>
          <a:bodyPr lIns="0" tIns="0" rIns="0" bIns="0" rtlCol="0" anchor="t">
            <a:spAutoFit/>
          </a:bodyPr>
          <a:lstStyle/>
          <a:p>
            <a:pPr algn="l">
              <a:lnSpc>
                <a:spcPts val="3816"/>
              </a:lnSpc>
            </a:pPr>
            <a:r>
              <a:rPr lang="en-US" sz="2725">
                <a:solidFill>
                  <a:srgbClr val="000000"/>
                </a:solidFill>
                <a:latin typeface="DM Sans"/>
              </a:rPr>
              <a:t>5</a:t>
            </a:r>
          </a:p>
        </p:txBody>
      </p:sp>
      <p:grpSp>
        <p:nvGrpSpPr>
          <p:cNvPr id="48" name="Group 48"/>
          <p:cNvGrpSpPr>
            <a:grpSpLocks noChangeAspect="1"/>
          </p:cNvGrpSpPr>
          <p:nvPr/>
        </p:nvGrpSpPr>
        <p:grpSpPr>
          <a:xfrm rot="5400000">
            <a:off x="12124294" y="1528204"/>
            <a:ext cx="84607" cy="21107400"/>
            <a:chOff x="0" y="0"/>
            <a:chExt cx="25400" cy="6337503"/>
          </a:xfrm>
        </p:grpSpPr>
        <p:sp>
          <p:nvSpPr>
            <p:cNvPr id="49" name="Freeform 49"/>
            <p:cNvSpPr/>
            <p:nvPr/>
          </p:nvSpPr>
          <p:spPr>
            <a:xfrm>
              <a:off x="0" y="0"/>
              <a:ext cx="25400" cy="6337554"/>
            </a:xfrm>
            <a:custGeom>
              <a:avLst/>
              <a:gdLst/>
              <a:ahLst/>
              <a:cxnLst/>
              <a:rect l="l" t="t" r="r" b="b"/>
              <a:pathLst>
                <a:path w="25400" h="6337554">
                  <a:moveTo>
                    <a:pt x="25400" y="6337554"/>
                  </a:moveTo>
                  <a:lnTo>
                    <a:pt x="25400" y="0"/>
                  </a:lnTo>
                  <a:lnTo>
                    <a:pt x="0" y="0"/>
                  </a:lnTo>
                  <a:lnTo>
                    <a:pt x="0" y="6337554"/>
                  </a:lnTo>
                  <a:lnTo>
                    <a:pt x="25400" y="6337554"/>
                  </a:lnTo>
                  <a:close/>
                </a:path>
              </a:pathLst>
            </a:custGeom>
            <a:solidFill>
              <a:srgbClr val="EBEBEB"/>
            </a:solidFill>
          </p:spPr>
          <p:txBody>
            <a:bodyPr/>
            <a:lstStyle/>
            <a:p>
              <a:endParaRPr lang="en-GB"/>
            </a:p>
          </p:txBody>
        </p:sp>
      </p:gr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14"/>
            <a:stretch>
              <a:fillRect t="-592" r="-362265" b="-592"/>
            </a:stretch>
          </a:blipFill>
        </p:spPr>
        <p:txBody>
          <a:bodyPr/>
          <a:lstStyle/>
          <a:p>
            <a:endParaRPr lang="en-GB" sz="3600"/>
          </a:p>
        </p:txBody>
      </p:sp>
      <p:pic>
        <p:nvPicPr>
          <p:cNvPr id="2050" name="Picture 2">
            <a:extLst>
              <a:ext uri="{FF2B5EF4-FFF2-40B4-BE49-F238E27FC236}">
                <a16:creationId xmlns:a16="http://schemas.microsoft.com/office/drawing/2014/main" id="{775BC1D1-4A5F-9068-1D5E-673C635911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7233" y="4998912"/>
            <a:ext cx="1591200" cy="4021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61C7AA-AF1B-20F6-55DA-76B941266225}"/>
              </a:ext>
            </a:extLst>
          </p:cNvPr>
          <p:cNvPicPr>
            <a:picLocks noChangeAspect="1"/>
          </p:cNvPicPr>
          <p:nvPr/>
        </p:nvPicPr>
        <p:blipFill>
          <a:blip r:embed="rId16"/>
          <a:stretch>
            <a:fillRect/>
          </a:stretch>
        </p:blipFill>
        <p:spPr>
          <a:xfrm>
            <a:off x="7531599" y="3861625"/>
            <a:ext cx="3801371" cy="1605152"/>
          </a:xfrm>
          <a:prstGeom prst="rect">
            <a:avLst/>
          </a:prstGeom>
        </p:spPr>
      </p:pic>
      <p:pic>
        <p:nvPicPr>
          <p:cNvPr id="35" name="Picture 34">
            <a:extLst>
              <a:ext uri="{FF2B5EF4-FFF2-40B4-BE49-F238E27FC236}">
                <a16:creationId xmlns:a16="http://schemas.microsoft.com/office/drawing/2014/main" id="{447DF009-F879-F79C-A7F4-D339A7A9E6EF}"/>
              </a:ext>
            </a:extLst>
          </p:cNvPr>
          <p:cNvPicPr>
            <a:picLocks noChangeAspect="1"/>
          </p:cNvPicPr>
          <p:nvPr/>
        </p:nvPicPr>
        <p:blipFill>
          <a:blip r:embed="rId17"/>
          <a:stretch>
            <a:fillRect/>
          </a:stretch>
        </p:blipFill>
        <p:spPr>
          <a:xfrm>
            <a:off x="19071977" y="3856312"/>
            <a:ext cx="4907533" cy="1248835"/>
          </a:xfrm>
          <a:prstGeom prst="rect">
            <a:avLst/>
          </a:prstGeom>
        </p:spPr>
      </p:pic>
      <p:sp>
        <p:nvSpPr>
          <p:cNvPr id="37" name="TextBox 36">
            <a:extLst>
              <a:ext uri="{FF2B5EF4-FFF2-40B4-BE49-F238E27FC236}">
                <a16:creationId xmlns:a16="http://schemas.microsoft.com/office/drawing/2014/main" id="{F264C36A-C207-D942-DE86-2A72DFC3C5DE}"/>
              </a:ext>
            </a:extLst>
          </p:cNvPr>
          <p:cNvSpPr txBox="1"/>
          <p:nvPr/>
        </p:nvSpPr>
        <p:spPr>
          <a:xfrm>
            <a:off x="1240728" y="12248506"/>
            <a:ext cx="21475872" cy="1415772"/>
          </a:xfrm>
          <a:prstGeom prst="rect">
            <a:avLst/>
          </a:prstGeom>
        </p:spPr>
        <p:txBody>
          <a:bodyPr wrap="square" lIns="0" tIns="0" rIns="0" bIns="0" rtlCol="0" anchor="t">
            <a:spAutoFit/>
          </a:bodyPr>
          <a:lstStyle/>
          <a:p>
            <a:r>
              <a:rPr lang="en-GB" sz="2400">
                <a:solidFill>
                  <a:srgbClr val="1264FA"/>
                </a:solidFill>
                <a:latin typeface="DM Sans" pitchFamily="2" charset="77"/>
              </a:rPr>
              <a:t>Attacks on telematic servers account for 43% of all attacks (up from 35% in 2022) and </a:t>
            </a:r>
          </a:p>
          <a:p>
            <a:r>
              <a:rPr lang="en-GB" sz="2400">
                <a:solidFill>
                  <a:srgbClr val="1264FA"/>
                </a:solidFill>
                <a:latin typeface="DM Sans" pitchFamily="2" charset="77"/>
              </a:rPr>
              <a:t>Attacks on infotainment systems account for 15% of all attacks (up from 8% in 2022).</a:t>
            </a:r>
          </a:p>
          <a:p>
            <a:endParaRPr lang="en-GB" sz="2400">
              <a:solidFill>
                <a:srgbClr val="1264FA"/>
              </a:solidFill>
              <a:latin typeface="DM Sans" pitchFamily="2" charset="77"/>
            </a:endParaRPr>
          </a:p>
          <a:p>
            <a:r>
              <a:rPr lang="en-GB" sz="2000">
                <a:latin typeface="DM Sans" pitchFamily="2" charset="77"/>
              </a:rPr>
              <a:t>Credits – Upstream and </a:t>
            </a:r>
            <a:r>
              <a:rPr lang="en-GB" sz="2000" err="1">
                <a:latin typeface="DM Sans" pitchFamily="2" charset="77"/>
              </a:rPr>
              <a:t>Vicone</a:t>
            </a:r>
            <a:r>
              <a:rPr lang="en-GB" sz="2000">
                <a:latin typeface="DM Sans" pitchFamily="2" charset="77"/>
              </a:rPr>
              <a:t> </a:t>
            </a:r>
          </a:p>
        </p:txBody>
      </p:sp>
      <p:pic>
        <p:nvPicPr>
          <p:cNvPr id="3" name="Picture 2">
            <a:extLst>
              <a:ext uri="{FF2B5EF4-FFF2-40B4-BE49-F238E27FC236}">
                <a16:creationId xmlns:a16="http://schemas.microsoft.com/office/drawing/2014/main" id="{6A14F2D0-3B2C-591C-79FA-28CCD5037C44}"/>
              </a:ext>
            </a:extLst>
          </p:cNvPr>
          <p:cNvPicPr>
            <a:picLocks noChangeAspect="1"/>
          </p:cNvPicPr>
          <p:nvPr/>
        </p:nvPicPr>
        <p:blipFill>
          <a:blip r:embed="rId18"/>
          <a:stretch>
            <a:fillRect/>
          </a:stretch>
        </p:blipFill>
        <p:spPr>
          <a:xfrm>
            <a:off x="11990551" y="3679443"/>
            <a:ext cx="6757150" cy="1520544"/>
          </a:xfrm>
          <a:prstGeom prst="rect">
            <a:avLst/>
          </a:prstGeom>
        </p:spPr>
      </p:pic>
      <p:pic>
        <p:nvPicPr>
          <p:cNvPr id="1028" name="Picture 4" descr="Figure 2. The distribution of security issues within the top CVEs in 2021, 2022, and the first half of 2023">
            <a:extLst>
              <a:ext uri="{FF2B5EF4-FFF2-40B4-BE49-F238E27FC236}">
                <a16:creationId xmlns:a16="http://schemas.microsoft.com/office/drawing/2014/main" id="{8DA5E583-A34B-52C9-321E-6A19CE5F8F4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61269" y="5608732"/>
            <a:ext cx="11232601" cy="612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7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50"/>
                                        </p:tgtEl>
                                        <p:attrNameLst>
                                          <p:attrName>style.visibility</p:attrName>
                                        </p:attrNameLst>
                                      </p:cBhvr>
                                      <p:to>
                                        <p:strVal val="visible"/>
                                      </p:to>
                                    </p:set>
                                    <p:anim calcmode="lin" valueType="num">
                                      <p:cBhvr additive="base">
                                        <p:cTn id="67" dur="500" fill="hold"/>
                                        <p:tgtEl>
                                          <p:spTgt spid="2050"/>
                                        </p:tgtEl>
                                        <p:attrNameLst>
                                          <p:attrName>ppt_x</p:attrName>
                                        </p:attrNameLst>
                                      </p:cBhvr>
                                      <p:tavLst>
                                        <p:tav tm="0">
                                          <p:val>
                                            <p:strVal val="#ppt_x"/>
                                          </p:val>
                                        </p:tav>
                                        <p:tav tm="100000">
                                          <p:val>
                                            <p:strVal val="#ppt_x"/>
                                          </p:val>
                                        </p:tav>
                                      </p:tavLst>
                                    </p:anim>
                                    <p:anim calcmode="lin" valueType="num">
                                      <p:cBhvr additive="base">
                                        <p:cTn id="68" dur="500" fill="hold"/>
                                        <p:tgtEl>
                                          <p:spTgt spid="205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30"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Introduction to TARA</a:t>
            </a:r>
            <a:endParaRPr lang="en-US">
              <a:solidFill>
                <a:schemeClr val="bg1"/>
              </a:solidFill>
              <a:ea typeface="Calibri"/>
              <a:cs typeface="Calibri"/>
            </a:endParaRPr>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9202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Overview of TARA (Threat Assessment and Risk Analysis)</a:t>
            </a:r>
            <a:endParaRPr lang="en-US"/>
          </a:p>
          <a:p>
            <a:pPr marL="285750" indent="-285750">
              <a:buFont typeface="Arial"/>
              <a:buChar char="•"/>
            </a:pPr>
            <a:r>
              <a:rPr lang="en-US" sz="3600" dirty="0">
                <a:ea typeface="Calibri"/>
                <a:cs typeface="Calibri"/>
              </a:rPr>
              <a:t>Purpose of TARA- systematic approach used to identify, assess, and prioritize potential security threats and risks in software-defined vehicles</a:t>
            </a:r>
          </a:p>
          <a:p>
            <a:pPr marL="571500" indent="-571500">
              <a:buFont typeface="Arial"/>
              <a:buChar char="•"/>
            </a:pPr>
            <a:r>
              <a:rPr lang="en-US" sz="3600" dirty="0">
                <a:ea typeface="Calibri"/>
                <a:cs typeface="Calibri"/>
              </a:rPr>
              <a:t>Key Components of TARA</a:t>
            </a:r>
          </a:p>
          <a:p>
            <a:pPr marL="1200150" lvl="1" indent="-742950">
              <a:buAutoNum type="alphaUcPeriod"/>
            </a:pPr>
            <a:r>
              <a:rPr lang="en-US" sz="3600" dirty="0">
                <a:ea typeface="Calibri"/>
                <a:cs typeface="Calibri"/>
              </a:rPr>
              <a:t>Threat Identification: Identifying potential threats that could exploit vulnerabilities within the vehicle's electronic systems.</a:t>
            </a:r>
          </a:p>
          <a:p>
            <a:pPr marL="1200150" lvl="1" indent="-742950">
              <a:buAutoNum type="alphaUcPeriod"/>
            </a:pPr>
            <a:r>
              <a:rPr lang="en-US" sz="3600" dirty="0">
                <a:ea typeface="Calibri"/>
                <a:cs typeface="Calibri"/>
              </a:rPr>
              <a:t>Risk Analysis: Evaluating the likelihood and impact of identified threats, typically through qualitative or quantitative methods.</a:t>
            </a:r>
            <a:endParaRPr lang="en-US" dirty="0">
              <a:ea typeface="Calibri"/>
              <a:cs typeface="Calibri"/>
            </a:endParaRPr>
          </a:p>
          <a:p>
            <a:pPr marL="1200150" lvl="1" indent="-742950">
              <a:buAutoNum type="alphaUcPeriod"/>
            </a:pPr>
            <a:r>
              <a:rPr lang="en-US" sz="3600" dirty="0">
                <a:ea typeface="Calibri"/>
                <a:cs typeface="Calibri"/>
              </a:rPr>
              <a:t>Mitigation Strategies: Developing and implementing security measures to reduce the risk associated with each identified threat</a:t>
            </a:r>
            <a:endParaRPr lang="en-US" dirty="0">
              <a:ea typeface="Calibri"/>
              <a:cs typeface="Calibri"/>
            </a:endParaRPr>
          </a:p>
          <a:p>
            <a:pPr marL="285750" indent="-285750">
              <a:buFont typeface="Arial"/>
              <a:buChar char="•"/>
            </a:pPr>
            <a:r>
              <a:rPr lang="en-US" sz="3600" dirty="0">
                <a:ea typeface="Calibri"/>
                <a:cs typeface="Calibri"/>
              </a:rPr>
              <a:t>TARA as defined in ISO/SAE 21434- ISO/SAE 21434 provides a framework for ensuring cybersecurity throughout the vehicle's lifecycle, from design to decommissioning</a:t>
            </a:r>
          </a:p>
          <a:p>
            <a:pPr marL="285750" indent="-285750">
              <a:buFont typeface="Arial"/>
              <a:buChar char="•"/>
            </a:pPr>
            <a:endParaRPr lang="en-US" sz="3600" dirty="0">
              <a:ea typeface="Calibri"/>
              <a:cs typeface="Calibri"/>
            </a:endParaRPr>
          </a:p>
          <a:p>
            <a:r>
              <a:rPr lang="en-US" sz="4400" dirty="0">
                <a:ea typeface="Calibri"/>
                <a:cs typeface="Calibri"/>
              </a:rPr>
              <a:t>Importance in evaluating risks for software-defined vehicles</a:t>
            </a:r>
          </a:p>
          <a:p>
            <a:pPr marL="285750" indent="-285750">
              <a:buFont typeface="Arial"/>
              <a:buChar char="•"/>
            </a:pPr>
            <a:r>
              <a:rPr lang="en-US" sz="3600" dirty="0">
                <a:ea typeface="Calibri"/>
                <a:cs typeface="Calibri"/>
              </a:rPr>
              <a:t>Complexity of Modern Vehicles</a:t>
            </a:r>
          </a:p>
          <a:p>
            <a:pPr marL="285750" indent="-285750">
              <a:buFont typeface="Arial"/>
              <a:buChar char="•"/>
            </a:pPr>
            <a:r>
              <a:rPr lang="en-US" sz="3600" dirty="0">
                <a:ea typeface="Calibri"/>
                <a:cs typeface="Calibri"/>
              </a:rPr>
              <a:t>Implications for Safety and Compliance</a:t>
            </a:r>
          </a:p>
        </p:txBody>
      </p:sp>
    </p:spTree>
    <p:extLst>
      <p:ext uri="{BB962C8B-B14F-4D97-AF65-F5344CB8AC3E}">
        <p14:creationId xmlns:p14="http://schemas.microsoft.com/office/powerpoint/2010/main" val="184369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35283"/>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ea typeface="Calibri"/>
                <a:cs typeface="Calibri"/>
              </a:rPr>
              <a:t>Significance of Threat Modeling in Cybersecurity</a:t>
            </a:r>
            <a:endParaRPr lang="en-US" dirty="0">
              <a:solidFill>
                <a:schemeClr val="bg1"/>
              </a:solidFill>
            </a:endParaRPr>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86485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Role of Threat Modeling:</a:t>
            </a:r>
          </a:p>
          <a:p>
            <a:pPr marL="571500" indent="-571500">
              <a:buFont typeface="Arial"/>
              <a:buChar char="•"/>
            </a:pPr>
            <a:r>
              <a:rPr lang="en-US" sz="3600" dirty="0">
                <a:ea typeface="Calibri"/>
                <a:cs typeface="Calibri"/>
              </a:rPr>
              <a:t>Threat modeling is a proactive approach that allows organizations to anticipate potential cyber threats and design systems that are resilient to those threats.</a:t>
            </a:r>
            <a:endParaRPr lang="en-US" dirty="0">
              <a:ea typeface="Calibri"/>
              <a:cs typeface="Calibri"/>
            </a:endParaRPr>
          </a:p>
          <a:p>
            <a:pPr marL="571500" indent="-571500">
              <a:buFont typeface="Arial"/>
              <a:buChar char="•"/>
            </a:pPr>
            <a:r>
              <a:rPr lang="en-US" sz="3600" dirty="0">
                <a:ea typeface="Calibri"/>
                <a:cs typeface="Calibri"/>
              </a:rPr>
              <a:t>In the context of automotive cybersecurity, threat modeling helps in identifying specific attack vectors that could target a vehicle's software and hardware components</a:t>
            </a:r>
            <a:endParaRPr lang="en-US" dirty="0">
              <a:ea typeface="Calibri"/>
              <a:cs typeface="Calibri"/>
            </a:endParaRPr>
          </a:p>
          <a:p>
            <a:pPr marL="571500" indent="-571500">
              <a:buFont typeface="Arial"/>
              <a:buChar char="•"/>
            </a:pPr>
            <a:endParaRPr lang="en-US" sz="3600" dirty="0">
              <a:ea typeface="Calibri"/>
              <a:cs typeface="Calibri"/>
            </a:endParaRPr>
          </a:p>
          <a:p>
            <a:endParaRPr lang="en-US" sz="3600" dirty="0">
              <a:ea typeface="Calibri"/>
              <a:cs typeface="Calibri"/>
            </a:endParaRPr>
          </a:p>
          <a:p>
            <a:r>
              <a:rPr lang="en-US" sz="4400" dirty="0">
                <a:ea typeface="Calibri"/>
                <a:cs typeface="Calibri"/>
              </a:rPr>
              <a:t>Common Threat Modeling Techniques:</a:t>
            </a:r>
            <a:endParaRPr lang="en-US" dirty="0"/>
          </a:p>
          <a:p>
            <a:pPr marL="571500" indent="-571500">
              <a:buFont typeface="Arial"/>
              <a:buChar char="•"/>
            </a:pPr>
            <a:endParaRPr lang="en-US" sz="3600" dirty="0">
              <a:ea typeface="Calibri"/>
              <a:cs typeface="Calibri"/>
            </a:endParaRPr>
          </a:p>
          <a:p>
            <a:pPr marL="571500" indent="-571500">
              <a:buFont typeface="Arial"/>
              <a:buChar char="•"/>
            </a:pPr>
            <a:r>
              <a:rPr lang="en-US" sz="3600" b="1" dirty="0">
                <a:ea typeface="Calibri"/>
                <a:cs typeface="Calibri"/>
              </a:rPr>
              <a:t>STRIDE Mode</a:t>
            </a:r>
            <a:r>
              <a:rPr lang="en-US" sz="3600" dirty="0">
                <a:ea typeface="Calibri"/>
                <a:cs typeface="Calibri"/>
              </a:rPr>
              <a:t>l: A common threat modeling framework used to identify threats related to Spoofing, Tampering, Repudiation, Information Disclosure, Denial of Service (DoS), and Elevation of Privilege.</a:t>
            </a:r>
            <a:endParaRPr lang="en-US" dirty="0">
              <a:ea typeface="Calibri"/>
              <a:cs typeface="Calibri"/>
            </a:endParaRPr>
          </a:p>
          <a:p>
            <a:pPr marL="571500" indent="-571500">
              <a:buFont typeface="Arial"/>
              <a:buChar char="•"/>
            </a:pPr>
            <a:r>
              <a:rPr lang="en-US" sz="3600" b="1" dirty="0">
                <a:ea typeface="Calibri"/>
                <a:cs typeface="Calibri"/>
              </a:rPr>
              <a:t>Attack Trees</a:t>
            </a:r>
            <a:r>
              <a:rPr lang="en-US" sz="3600" dirty="0">
                <a:ea typeface="Calibri"/>
                <a:cs typeface="Calibri"/>
              </a:rPr>
              <a:t>: A diagrammatic approach that helps in understanding how different threats can lead to a specific security breach, allowing for targeted mitigation.</a:t>
            </a:r>
            <a:endParaRPr lang="en-US" dirty="0">
              <a:ea typeface="Calibri"/>
              <a:cs typeface="Calibri"/>
            </a:endParaRPr>
          </a:p>
          <a:p>
            <a:pPr marL="285750" indent="-285750">
              <a:buFont typeface="Arial"/>
              <a:buChar char="•"/>
            </a:pPr>
            <a:endParaRPr lang="en-US" sz="3600" dirty="0">
              <a:ea typeface="Calibri"/>
              <a:cs typeface="Calibri"/>
            </a:endParaRPr>
          </a:p>
          <a:p>
            <a:pPr marL="285750" indent="-285750">
              <a:buFont typeface="Arial"/>
              <a:buChar char="•"/>
            </a:pPr>
            <a:endParaRPr lang="en-US" sz="3600" dirty="0">
              <a:ea typeface="Calibri"/>
              <a:cs typeface="Calibri"/>
            </a:endParaRPr>
          </a:p>
        </p:txBody>
      </p:sp>
    </p:spTree>
    <p:extLst>
      <p:ext uri="{BB962C8B-B14F-4D97-AF65-F5344CB8AC3E}">
        <p14:creationId xmlns:p14="http://schemas.microsoft.com/office/powerpoint/2010/main" val="609806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Current Challenges in TARA</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Evolving Threat Landscape</a:t>
            </a:r>
            <a:endParaRPr lang="en-US" dirty="0"/>
          </a:p>
          <a:p>
            <a:pPr marL="571500" indent="-571500">
              <a:buFont typeface="Arial"/>
              <a:buChar char="•"/>
            </a:pPr>
            <a:r>
              <a:rPr lang="en-US" sz="3600" dirty="0">
                <a:ea typeface="Calibri"/>
                <a:cs typeface="Calibri"/>
              </a:rPr>
              <a:t>The rise of autonomous driving and advanced driver-assistance systems (ADAS) introduces new vulnerabilities that need to be addressed through updated TARA methodologies</a:t>
            </a:r>
          </a:p>
          <a:p>
            <a:pPr marL="571500" indent="-571500">
              <a:buFont typeface="Arial"/>
              <a:buChar char="•"/>
            </a:pPr>
            <a:endParaRPr lang="en-US" sz="3600" dirty="0">
              <a:ea typeface="Calibri"/>
              <a:cs typeface="Calibri"/>
            </a:endParaRPr>
          </a:p>
          <a:p>
            <a:endParaRPr lang="en-US" sz="3600" dirty="0">
              <a:ea typeface="Calibri"/>
              <a:cs typeface="Calibri"/>
            </a:endParaRPr>
          </a:p>
          <a:p>
            <a:r>
              <a:rPr lang="en-US" sz="4400" dirty="0">
                <a:ea typeface="Calibri"/>
                <a:cs typeface="Calibri"/>
              </a:rPr>
              <a:t>Reliance on Static Documentation</a:t>
            </a:r>
            <a:endParaRPr lang="en-US" dirty="0"/>
          </a:p>
          <a:p>
            <a:pPr marL="285750" indent="-285750">
              <a:buFont typeface="Arial"/>
              <a:buChar char="•"/>
            </a:pPr>
            <a:r>
              <a:rPr lang="en-US" sz="3600" dirty="0">
                <a:ea typeface="Calibri"/>
                <a:cs typeface="Calibri"/>
              </a:rPr>
              <a:t>Difficulty in keeping up with evolving threats</a:t>
            </a:r>
          </a:p>
          <a:p>
            <a:pPr marL="285750" indent="-285750">
              <a:buFont typeface="Arial"/>
              <a:buChar char="•"/>
            </a:pPr>
            <a:r>
              <a:rPr lang="en-US" sz="3600" dirty="0">
                <a:ea typeface="Calibri"/>
                <a:cs typeface="Calibri"/>
              </a:rPr>
              <a:t>Challenges with sophisticated attackers and dynamic threat vectors</a:t>
            </a:r>
            <a:endParaRPr lang="en-US" dirty="0"/>
          </a:p>
          <a:p>
            <a:endParaRPr lang="en-US" sz="3600" dirty="0">
              <a:ea typeface="Calibri"/>
              <a:cs typeface="Calibri"/>
            </a:endParaRPr>
          </a:p>
          <a:p>
            <a:r>
              <a:rPr lang="en-US" sz="3600" dirty="0">
                <a:ea typeface="Calibri"/>
                <a:cs typeface="Calibri"/>
              </a:rPr>
              <a:t>Need for Dynamic and Updated Approaches</a:t>
            </a:r>
            <a:endParaRPr lang="en-US" dirty="0"/>
          </a:p>
          <a:p>
            <a:pPr marL="285750" indent="-285750">
              <a:buFont typeface="Arial"/>
              <a:buChar char="•"/>
            </a:pPr>
            <a:endParaRPr lang="en-US" sz="3600" dirty="0">
              <a:ea typeface="Calibri"/>
              <a:cs typeface="Calibri"/>
            </a:endParaRPr>
          </a:p>
          <a:p>
            <a:pPr marL="285750" indent="-285750">
              <a:buFont typeface="Arial"/>
              <a:buChar char="•"/>
            </a:pPr>
            <a:r>
              <a:rPr lang="en-US" sz="3600" dirty="0">
                <a:ea typeface="Calibri"/>
                <a:cs typeface="Calibri"/>
              </a:rPr>
              <a:t>TARA need to update dynamically</a:t>
            </a:r>
          </a:p>
        </p:txBody>
      </p:sp>
    </p:spTree>
    <p:extLst>
      <p:ext uri="{BB962C8B-B14F-4D97-AF65-F5344CB8AC3E}">
        <p14:creationId xmlns:p14="http://schemas.microsoft.com/office/powerpoint/2010/main" val="326355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UNECE Annex 5</a:t>
            </a:r>
            <a:endParaRPr lang="en-US" dirty="0"/>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95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indent="-571500">
              <a:buFont typeface="Arial"/>
              <a:buChar char="•"/>
            </a:pPr>
            <a:r>
              <a:rPr lang="en-US" sz="4400" dirty="0">
                <a:ea typeface="Calibri"/>
                <a:cs typeface="Calibri"/>
              </a:rPr>
              <a:t>Primary reference for TARA in the domain</a:t>
            </a:r>
            <a:endParaRPr lang="en-US" dirty="0"/>
          </a:p>
          <a:p>
            <a:pPr marL="1028700" indent="-571500">
              <a:buFont typeface="Arial"/>
              <a:buChar char="•"/>
            </a:pPr>
            <a:r>
              <a:rPr lang="en-US" sz="3600" dirty="0">
                <a:ea typeface="Calibri"/>
                <a:cs typeface="Calibri"/>
              </a:rPr>
              <a:t>UNECE Annex 5 is a critical document that serves as a cornerstone for Threat Assessment and Risk Analysis (TARA) in the automotive sector.</a:t>
            </a:r>
          </a:p>
          <a:p>
            <a:pPr marL="1028700" lvl="1" indent="-571500">
              <a:buFont typeface="Courier New"/>
              <a:buChar char="o"/>
            </a:pPr>
            <a:r>
              <a:rPr lang="en-US" sz="3600" dirty="0">
                <a:ea typeface="Calibri"/>
                <a:cs typeface="Calibri"/>
              </a:rPr>
              <a:t>It provides a structured approach for identifying and evaluating cybersecurity threats specific to software-defined vehicles, making it a primary reference for professionals in this field.</a:t>
            </a:r>
          </a:p>
          <a:p>
            <a:pPr lvl="1"/>
            <a:endParaRPr lang="en-US" sz="4400" dirty="0">
              <a:ea typeface="Calibri"/>
              <a:cs typeface="Calibri"/>
            </a:endParaRPr>
          </a:p>
          <a:p>
            <a:pPr marL="571500" indent="-571500">
              <a:buFont typeface="Arial"/>
              <a:buChar char="•"/>
            </a:pPr>
            <a:r>
              <a:rPr lang="en-US" sz="4400" dirty="0">
                <a:ea typeface="Calibri"/>
                <a:cs typeface="Calibri"/>
              </a:rPr>
              <a:t>Collection of threat scenarios and mitigation techniques</a:t>
            </a:r>
          </a:p>
          <a:p>
            <a:pPr marL="1028700" lvl="1" indent="-571500">
              <a:buFont typeface="Courier New"/>
              <a:buChar char="o"/>
            </a:pPr>
            <a:r>
              <a:rPr lang="en-US" sz="3600" dirty="0">
                <a:ea typeface="Calibri"/>
                <a:cs typeface="Calibri"/>
              </a:rPr>
              <a:t>The annex includes a comprehensive collection of potential threat scenarios that could impact vehicle safety and security.</a:t>
            </a:r>
          </a:p>
          <a:p>
            <a:pPr marL="1028700" lvl="1" indent="-571500">
              <a:buFont typeface="Courier New"/>
              <a:buChar char="o"/>
            </a:pPr>
            <a:r>
              <a:rPr lang="en-US" sz="3600" dirty="0">
                <a:ea typeface="Calibri"/>
                <a:cs typeface="Calibri"/>
              </a:rPr>
              <a:t>It also outlines various mitigation techniques that can be employed to counteract these threats, offering a standardized methodology for securing vehicle system</a:t>
            </a:r>
          </a:p>
          <a:p>
            <a:endParaRPr lang="en-US" sz="4400" dirty="0">
              <a:ea typeface="Calibri"/>
              <a:cs typeface="Calibri"/>
            </a:endParaRPr>
          </a:p>
          <a:p>
            <a:pPr marL="571500" indent="-571500">
              <a:buFont typeface="Arial"/>
              <a:buChar char="•"/>
            </a:pPr>
            <a:r>
              <a:rPr lang="en-US" sz="4400" dirty="0">
                <a:ea typeface="Calibri"/>
                <a:cs typeface="Calibri"/>
              </a:rPr>
              <a:t>Limitations of Current Annex 5 Documentation</a:t>
            </a:r>
            <a:endParaRPr lang="en-US" dirty="0">
              <a:ea typeface="Calibri"/>
              <a:cs typeface="Calibri"/>
            </a:endParaRPr>
          </a:p>
          <a:p>
            <a:pPr marL="742950" lvl="1" indent="-285750">
              <a:buFont typeface="Courier New"/>
              <a:buChar char="o"/>
            </a:pPr>
            <a:r>
              <a:rPr lang="en-US" sz="3600" dirty="0">
                <a:ea typeface="Calibri"/>
                <a:cs typeface="Calibri"/>
              </a:rPr>
              <a:t> Static Nature of Documentation</a:t>
            </a:r>
          </a:p>
          <a:p>
            <a:pPr marL="742950" lvl="1" indent="-285750">
              <a:buFont typeface="Courier New"/>
              <a:buChar char="o"/>
            </a:pPr>
            <a:r>
              <a:rPr lang="en-US" sz="3600" dirty="0">
                <a:ea typeface="Calibri"/>
                <a:cs typeface="Calibri"/>
              </a:rPr>
              <a:t> Limited Contextualization</a:t>
            </a:r>
          </a:p>
          <a:p>
            <a:pPr marL="742950" lvl="1" indent="-285750">
              <a:buFont typeface="Courier New"/>
              <a:buChar char="o"/>
            </a:pPr>
            <a:r>
              <a:rPr lang="en-US" sz="3600" dirty="0">
                <a:ea typeface="Calibri"/>
                <a:cs typeface="Calibri"/>
              </a:rPr>
              <a:t> Rigidity in Mitigation Strategies</a:t>
            </a:r>
          </a:p>
        </p:txBody>
      </p:sp>
    </p:spTree>
    <p:extLst>
      <p:ext uri="{BB962C8B-B14F-4D97-AF65-F5344CB8AC3E}">
        <p14:creationId xmlns:p14="http://schemas.microsoft.com/office/powerpoint/2010/main" val="219055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43152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Introduction to </a:t>
            </a:r>
            <a:r>
              <a:rPr lang="en-US" sz="6050" dirty="0" err="1">
                <a:solidFill>
                  <a:schemeClr val="bg1"/>
                </a:solidFill>
                <a:latin typeface="DM Sans"/>
              </a:rPr>
              <a:t>GenAI</a:t>
            </a:r>
            <a:r>
              <a:rPr lang="en-US" sz="6050" dirty="0">
                <a:solidFill>
                  <a:schemeClr val="bg1"/>
                </a:solidFill>
                <a:latin typeface="DM Sans"/>
              </a:rPr>
              <a:t> LLMs</a:t>
            </a:r>
            <a:endParaRPr lang="en-US" dirty="0">
              <a:solidFill>
                <a:schemeClr val="bg1"/>
              </a:solidFill>
            </a:endParaRPr>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sp>
        <p:nvSpPr>
          <p:cNvPr id="4" name="TextBox 3">
            <a:extLst>
              <a:ext uri="{FF2B5EF4-FFF2-40B4-BE49-F238E27FC236}">
                <a16:creationId xmlns:a16="http://schemas.microsoft.com/office/drawing/2014/main" id="{4290047C-D8EC-529F-AD24-55D78BE39472}"/>
              </a:ext>
            </a:extLst>
          </p:cNvPr>
          <p:cNvSpPr txBox="1"/>
          <p:nvPr/>
        </p:nvSpPr>
        <p:spPr>
          <a:xfrm>
            <a:off x="1143469" y="4242875"/>
            <a:ext cx="22598577" cy="98796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What are </a:t>
            </a:r>
            <a:r>
              <a:rPr lang="en-US" sz="4400" dirty="0" err="1">
                <a:ea typeface="Calibri"/>
                <a:cs typeface="Calibri"/>
              </a:rPr>
              <a:t>GenAI</a:t>
            </a:r>
            <a:r>
              <a:rPr lang="en-US" sz="4400" dirty="0">
                <a:ea typeface="Calibri"/>
                <a:cs typeface="Calibri"/>
              </a:rPr>
              <a:t> LLMs?</a:t>
            </a:r>
            <a:endParaRPr lang="en-US" dirty="0"/>
          </a:p>
          <a:p>
            <a:pPr marL="571500" indent="-571500">
              <a:buFont typeface="Arial"/>
              <a:buChar char="•"/>
            </a:pPr>
            <a:r>
              <a:rPr lang="en-US" sz="3600" dirty="0">
                <a:ea typeface="Calibri"/>
                <a:cs typeface="Calibri"/>
              </a:rPr>
              <a:t>Large Language Models (LLMs) are advanced AI systems designed to understand and generate human-like text based on vast amounts of data. These models are trained on extensive datasets, enabling them to process and produce text in a wide range of contexts</a:t>
            </a:r>
          </a:p>
          <a:p>
            <a:pPr marL="571500" indent="-571500">
              <a:buFont typeface="Arial"/>
              <a:buChar char="•"/>
            </a:pPr>
            <a:r>
              <a:rPr lang="en-US" sz="3600" dirty="0">
                <a:ea typeface="Calibri"/>
                <a:cs typeface="Calibri"/>
              </a:rPr>
              <a:t>Capabilities: LLMs, such as GPT-4, are capable of understanding complex language patterns, generating coherent narratives, answering questions, summarizing large bodies of text, and even creating new content</a:t>
            </a:r>
          </a:p>
          <a:p>
            <a:pPr marL="571500" indent="-571500">
              <a:buFont typeface="Arial"/>
              <a:buChar char="•"/>
            </a:pPr>
            <a:endParaRPr lang="en-US" sz="3600" dirty="0">
              <a:ea typeface="Calibri"/>
              <a:cs typeface="Calibri"/>
            </a:endParaRPr>
          </a:p>
          <a:p>
            <a:r>
              <a:rPr lang="en-US" sz="4400" dirty="0">
                <a:ea typeface="Calibri"/>
                <a:cs typeface="Calibri"/>
              </a:rPr>
              <a:t>Application in Threat Scenario Generation</a:t>
            </a:r>
            <a:endParaRPr lang="en-US" dirty="0">
              <a:ea typeface="Calibri"/>
              <a:cs typeface="Calibri"/>
            </a:endParaRPr>
          </a:p>
          <a:p>
            <a:pPr marL="571500" indent="-571500">
              <a:buFont typeface="Arial"/>
              <a:buChar char="•"/>
            </a:pPr>
            <a:r>
              <a:rPr lang="en-US" sz="3600" dirty="0">
                <a:ea typeface="Calibri"/>
                <a:cs typeface="Calibri"/>
              </a:rPr>
              <a:t>LLMs can be leveraged to generate dynamic and context-specific threat scenarios by analyzing and interpreting large datasets related to cybersecurity threats.</a:t>
            </a:r>
          </a:p>
          <a:p>
            <a:pPr marL="571500" indent="-571500">
              <a:buFont typeface="Arial"/>
              <a:buChar char="•"/>
            </a:pPr>
            <a:r>
              <a:rPr lang="en-US" sz="3600" dirty="0">
                <a:ea typeface="Calibri"/>
                <a:cs typeface="Calibri"/>
              </a:rPr>
              <a:t>Contextualization: These models can produce threat scenarios that are tailored to the specific environment or system being analyzed, taking into account unique variables that might influence potential vulnerabilities</a:t>
            </a:r>
          </a:p>
          <a:p>
            <a:pPr marL="571500" indent="-571500">
              <a:buFont typeface="Arial"/>
              <a:buChar char="•"/>
            </a:pPr>
            <a:endParaRPr lang="en-US" sz="3600" dirty="0">
              <a:ea typeface="Calibri"/>
              <a:cs typeface="Calibri"/>
            </a:endParaRPr>
          </a:p>
          <a:p>
            <a:r>
              <a:rPr lang="en-US" sz="4400" dirty="0">
                <a:ea typeface="Calibri"/>
                <a:cs typeface="Calibri"/>
              </a:rPr>
              <a:t>Example Applications</a:t>
            </a:r>
            <a:endParaRPr lang="en-US" dirty="0">
              <a:ea typeface="Calibri"/>
              <a:cs typeface="Calibri"/>
            </a:endParaRPr>
          </a:p>
          <a:p>
            <a:r>
              <a:rPr lang="en-US" sz="3600" dirty="0">
                <a:ea typeface="Calibri"/>
                <a:cs typeface="Calibri"/>
              </a:rPr>
              <a:t>In cybersecurity, LLMs can simulate how new threats might exploit vulnerabilities in software-defined vehicles, helping companies to preemptively strengthen their defenses.</a:t>
            </a:r>
          </a:p>
          <a:p>
            <a:pPr marL="285750" indent="-285750">
              <a:buFont typeface="Arial"/>
              <a:buChar char="•"/>
            </a:pPr>
            <a:endParaRPr lang="en-US" sz="3600" dirty="0">
              <a:ea typeface="Calibri"/>
              <a:cs typeface="Calibri"/>
            </a:endParaRPr>
          </a:p>
        </p:txBody>
      </p:sp>
    </p:spTree>
    <p:extLst>
      <p:ext uri="{BB962C8B-B14F-4D97-AF65-F5344CB8AC3E}">
        <p14:creationId xmlns:p14="http://schemas.microsoft.com/office/powerpoint/2010/main" val="4021531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lIns="91440" tIns="45720" rIns="91440" bIns="45720" anchor="t"/>
          <a:lstStyle/>
          <a:p>
            <a:pPr marL="285750" indent="-285750">
              <a:buFont typeface="Arial"/>
              <a:buChar char="•"/>
            </a:pPr>
            <a:r>
              <a:rPr lang="en-US"/>
              <a:t>Overview of TARA (Threat Assessment and Risk Analysis)</a:t>
            </a:r>
            <a:endParaRPr lang="en-GB">
              <a:ea typeface="Calibri"/>
              <a:cs typeface="Calibri"/>
            </a:endParaRPr>
          </a:p>
        </p:txBody>
      </p:sp>
      <p:sp>
        <p:nvSpPr>
          <p:cNvPr id="29" name="TextBox 29"/>
          <p:cNvSpPr txBox="1"/>
          <p:nvPr/>
        </p:nvSpPr>
        <p:spPr>
          <a:xfrm>
            <a:off x="2062398" y="504071"/>
            <a:ext cx="17252451" cy="1040221"/>
          </a:xfrm>
          <a:prstGeom prst="rect">
            <a:avLst/>
          </a:prstGeom>
        </p:spPr>
        <p:txBody>
          <a:bodyPr wrap="square" lIns="0" tIns="0" rIns="0" bIns="0" rtlCol="0" anchor="t">
            <a:spAutoFit/>
          </a:bodyPr>
          <a:lstStyle/>
          <a:p>
            <a:pPr>
              <a:lnSpc>
                <a:spcPts val="8511"/>
              </a:lnSpc>
            </a:pPr>
            <a:r>
              <a:rPr lang="en-US" sz="6050" dirty="0">
                <a:solidFill>
                  <a:schemeClr val="bg1"/>
                </a:solidFill>
                <a:latin typeface="DM Sans"/>
              </a:rPr>
              <a:t>Methodology</a:t>
            </a:r>
            <a:endParaRPr lang="en-US" dirty="0" err="1">
              <a:solidFill>
                <a:schemeClr val="bg1"/>
              </a:solidFill>
            </a:endParaRPr>
          </a:p>
        </p:txBody>
      </p:sp>
      <p:sp>
        <p:nvSpPr>
          <p:cNvPr id="50" name="Freeform 24">
            <a:extLst>
              <a:ext uri="{FF2B5EF4-FFF2-40B4-BE49-F238E27FC236}">
                <a16:creationId xmlns:a16="http://schemas.microsoft.com/office/drawing/2014/main" id="{19844D39-0BFC-2506-DEA2-66E4EB5392B0}"/>
              </a:ext>
            </a:extLst>
          </p:cNvPr>
          <p:cNvSpPr/>
          <p:nvPr/>
        </p:nvSpPr>
        <p:spPr>
          <a:xfrm>
            <a:off x="22716600" y="287454"/>
            <a:ext cx="1267392" cy="1158780"/>
          </a:xfrm>
          <a:custGeom>
            <a:avLst/>
            <a:gdLst/>
            <a:ahLst/>
            <a:cxnLst/>
            <a:rect l="l" t="t" r="r" b="b"/>
            <a:pathLst>
              <a:path w="1346197" h="1219200">
                <a:moveTo>
                  <a:pt x="0" y="0"/>
                </a:moveTo>
                <a:lnTo>
                  <a:pt x="1346197" y="0"/>
                </a:lnTo>
                <a:lnTo>
                  <a:pt x="1346197" y="1219200"/>
                </a:lnTo>
                <a:lnTo>
                  <a:pt x="0" y="1219200"/>
                </a:lnTo>
                <a:lnTo>
                  <a:pt x="0" y="0"/>
                </a:lnTo>
                <a:close/>
              </a:path>
            </a:pathLst>
          </a:custGeom>
          <a:blipFill>
            <a:blip r:embed="rId3"/>
            <a:stretch>
              <a:fillRect t="-592" r="-362265" b="-592"/>
            </a:stretch>
          </a:blipFill>
        </p:spPr>
        <p:txBody>
          <a:bodyPr/>
          <a:lstStyle/>
          <a:p>
            <a:endParaRPr lang="en-GB" sz="3600"/>
          </a:p>
        </p:txBody>
      </p:sp>
      <p:pic>
        <p:nvPicPr>
          <p:cNvPr id="3" name="Picture 2" descr="A diagram of a software development process&#10;&#10;Description automatically generated">
            <a:extLst>
              <a:ext uri="{FF2B5EF4-FFF2-40B4-BE49-F238E27FC236}">
                <a16:creationId xmlns:a16="http://schemas.microsoft.com/office/drawing/2014/main" id="{7200C675-21BF-ED97-700C-AA8A818D54C6}"/>
              </a:ext>
            </a:extLst>
          </p:cNvPr>
          <p:cNvPicPr>
            <a:picLocks noChangeAspect="1"/>
          </p:cNvPicPr>
          <p:nvPr/>
        </p:nvPicPr>
        <p:blipFill>
          <a:blip r:embed="rId4"/>
          <a:stretch>
            <a:fillRect/>
          </a:stretch>
        </p:blipFill>
        <p:spPr>
          <a:xfrm>
            <a:off x="4538663" y="4551362"/>
            <a:ext cx="15947390" cy="6624955"/>
          </a:xfrm>
          <a:prstGeom prst="rect">
            <a:avLst/>
          </a:prstGeom>
        </p:spPr>
      </p:pic>
      <p:sp>
        <p:nvSpPr>
          <p:cNvPr id="5" name="TextBox 4">
            <a:extLst>
              <a:ext uri="{FF2B5EF4-FFF2-40B4-BE49-F238E27FC236}">
                <a16:creationId xmlns:a16="http://schemas.microsoft.com/office/drawing/2014/main" id="{9A044521-2A0D-20A7-4BC2-29B4D19637A5}"/>
              </a:ext>
            </a:extLst>
          </p:cNvPr>
          <p:cNvSpPr txBox="1"/>
          <p:nvPr/>
        </p:nvSpPr>
        <p:spPr>
          <a:xfrm>
            <a:off x="1536654" y="5861921"/>
            <a:ext cx="215169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2060"/>
                </a:solidFill>
                <a:ea typeface="Calibri"/>
                <a:cs typeface="Calibri"/>
              </a:rPr>
              <a:t>UNECE R155 data</a:t>
            </a:r>
          </a:p>
          <a:p>
            <a:r>
              <a:rPr lang="en-US" sz="3200" dirty="0">
                <a:solidFill>
                  <a:srgbClr val="002060"/>
                </a:solidFill>
                <a:ea typeface="Calibri"/>
                <a:cs typeface="Calibri"/>
              </a:rPr>
              <a:t>Open source Threat data</a:t>
            </a:r>
          </a:p>
        </p:txBody>
      </p:sp>
      <p:sp>
        <p:nvSpPr>
          <p:cNvPr id="23" name="Arrow: Curved Right 22">
            <a:extLst>
              <a:ext uri="{FF2B5EF4-FFF2-40B4-BE49-F238E27FC236}">
                <a16:creationId xmlns:a16="http://schemas.microsoft.com/office/drawing/2014/main" id="{61766726-CB9E-4721-C065-1577C195D031}"/>
              </a:ext>
            </a:extLst>
          </p:cNvPr>
          <p:cNvSpPr/>
          <p:nvPr/>
        </p:nvSpPr>
        <p:spPr>
          <a:xfrm rot="-4920000">
            <a:off x="2237742" y="7893466"/>
            <a:ext cx="2435841" cy="401403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CD67777-9611-5D72-9514-9C681EA5B2E3}"/>
              </a:ext>
            </a:extLst>
          </p:cNvPr>
          <p:cNvSpPr txBox="1"/>
          <p:nvPr/>
        </p:nvSpPr>
        <p:spPr>
          <a:xfrm>
            <a:off x="20853281" y="4904884"/>
            <a:ext cx="31595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2060"/>
                </a:solidFill>
                <a:ea typeface="Calibri"/>
                <a:cs typeface="Calibri"/>
              </a:rPr>
              <a:t>Sample Threat Description</a:t>
            </a:r>
            <a:endParaRPr lang="en-US" sz="2800" dirty="0">
              <a:solidFill>
                <a:srgbClr val="002060"/>
              </a:solidFill>
            </a:endParaRPr>
          </a:p>
        </p:txBody>
      </p:sp>
      <p:sp>
        <p:nvSpPr>
          <p:cNvPr id="25" name="Arrow: Left 24">
            <a:extLst>
              <a:ext uri="{FF2B5EF4-FFF2-40B4-BE49-F238E27FC236}">
                <a16:creationId xmlns:a16="http://schemas.microsoft.com/office/drawing/2014/main" id="{2825DF48-8250-3DAB-AC26-70B3FC1F3F1A}"/>
              </a:ext>
            </a:extLst>
          </p:cNvPr>
          <p:cNvSpPr/>
          <p:nvPr/>
        </p:nvSpPr>
        <p:spPr>
          <a:xfrm>
            <a:off x="20328070" y="5387122"/>
            <a:ext cx="511552" cy="33100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1D1A63F-4AA7-A2F6-513B-2045C2FFD4E1}"/>
              </a:ext>
            </a:extLst>
          </p:cNvPr>
          <p:cNvSpPr txBox="1"/>
          <p:nvPr/>
        </p:nvSpPr>
        <p:spPr>
          <a:xfrm>
            <a:off x="21003737" y="8696390"/>
            <a:ext cx="29188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0000"/>
                </a:solidFill>
                <a:ea typeface="Calibri"/>
                <a:cs typeface="Calibri"/>
              </a:rPr>
              <a:t>N</a:t>
            </a:r>
            <a:r>
              <a:rPr lang="en-US" sz="2800" dirty="0">
                <a:solidFill>
                  <a:srgbClr val="002060"/>
                </a:solidFill>
                <a:ea typeface="Calibri"/>
                <a:cs typeface="Calibri"/>
              </a:rPr>
              <a:t> number of New Threat Scenarios </a:t>
            </a:r>
          </a:p>
        </p:txBody>
      </p:sp>
    </p:spTree>
    <p:extLst>
      <p:ext uri="{BB962C8B-B14F-4D97-AF65-F5344CB8AC3E}">
        <p14:creationId xmlns:p14="http://schemas.microsoft.com/office/powerpoint/2010/main" val="1668617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AE870609697E4A87EB87FB33AE0DFA" ma:contentTypeVersion="4" ma:contentTypeDescription="Create a new document." ma:contentTypeScope="" ma:versionID="ba64efa13ae0585b7f6c7f2d1a98ad38">
  <xsd:schema xmlns:xsd="http://www.w3.org/2001/XMLSchema" xmlns:xs="http://www.w3.org/2001/XMLSchema" xmlns:p="http://schemas.microsoft.com/office/2006/metadata/properties" xmlns:ns2="ab9b0d40-2a4d-4b17-af6e-957a2d769a2e" targetNamespace="http://schemas.microsoft.com/office/2006/metadata/properties" ma:root="true" ma:fieldsID="f6afcc9fd021f63775ff951bd24abb66" ns2:_="">
    <xsd:import namespace="ab9b0d40-2a4d-4b17-af6e-957a2d769a2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9b0d40-2a4d-4b17-af6e-957a2d769a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C13E51-D269-4204-9378-4DC5693CD833}">
  <ds:schemaRefs>
    <ds:schemaRef ds:uri="http://schemas.microsoft.com/sharepoint/v3/contenttype/forms"/>
  </ds:schemaRefs>
</ds:datastoreItem>
</file>

<file path=customXml/itemProps2.xml><?xml version="1.0" encoding="utf-8"?>
<ds:datastoreItem xmlns:ds="http://schemas.openxmlformats.org/officeDocument/2006/customXml" ds:itemID="{43D7A381-EC14-4541-816C-F513DC1B2F6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0E141E8-9819-4245-A74B-AD3C17FBC2ED}">
  <ds:schemaRefs>
    <ds:schemaRef ds:uri="ab9b0d40-2a4d-4b17-af6e-957a2d769a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Pitch Deck - Secure Elements</dc:title>
  <cp:revision>444</cp:revision>
  <cp:lastPrinted>2023-10-09T22:31:27Z</cp:lastPrinted>
  <dcterms:created xsi:type="dcterms:W3CDTF">2006-08-16T00:00:00Z</dcterms:created>
  <dcterms:modified xsi:type="dcterms:W3CDTF">2024-09-02T17:11:16Z</dcterms:modified>
  <dc:identifier>DAFwt6y2Tn8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0x01010044AE870609697E4A87EB87FB33AE0DFA</vt:lpwstr>
  </property>
</Properties>
</file>